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74" r:id="rId3"/>
    <p:sldId id="265" r:id="rId4"/>
    <p:sldId id="280" r:id="rId5"/>
    <p:sldId id="281" r:id="rId6"/>
    <p:sldId id="282" r:id="rId7"/>
    <p:sldId id="283" r:id="rId8"/>
    <p:sldId id="270" r:id="rId9"/>
    <p:sldId id="287" r:id="rId10"/>
    <p:sldId id="275" r:id="rId11"/>
    <p:sldId id="276" r:id="rId12"/>
    <p:sldId id="278" r:id="rId13"/>
    <p:sldId id="279" r:id="rId14"/>
    <p:sldId id="277" r:id="rId15"/>
    <p:sldId id="284" r:id="rId16"/>
    <p:sldId id="285" r:id="rId17"/>
    <p:sldId id="286" r:id="rId18"/>
    <p:sldId id="267" r:id="rId19"/>
    <p:sldId id="266" r:id="rId20"/>
    <p:sldId id="268" r:id="rId21"/>
    <p:sldId id="269" r:id="rId2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32D6D58-7D2D-4796-8259-63FC3C451A76}" type="datetimeFigureOut">
              <a:rPr lang="zh-TW" altLang="en-US"/>
              <a:pPr>
                <a:defRPr/>
              </a:pPr>
              <a:t>2020/7/13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8FD1A3A-DBE0-4503-BC10-BAB7345ED2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833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BE5026-EB52-4F75-8018-DC46F09576E0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8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AA8134-CBC9-4F73-8DCB-F433B2B903F2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9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AA8134-CBC9-4F73-8DCB-F433B2B903F2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5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AA8134-CBC9-4F73-8DCB-F433B2B903F2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86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97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C4817D-DCEB-4782-B50D-93C73A0DFBFA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6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rot="10800000" flipV="1">
            <a:off x="-2" y="2465170"/>
            <a:ext cx="1016606" cy="78381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7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300" y="322263"/>
            <a:ext cx="1531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內容版面配置區 16"/>
          <p:cNvSpPr>
            <a:spLocks noGrp="1"/>
          </p:cNvSpPr>
          <p:nvPr>
            <p:ph sz="quarter" idx="22"/>
          </p:nvPr>
        </p:nvSpPr>
        <p:spPr>
          <a:xfrm>
            <a:off x="971604" y="2438891"/>
            <a:ext cx="7605845" cy="27003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 sz="4400" b="1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buNone/>
              <a:defRPr sz="36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buNone/>
              <a:defRPr sz="32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5402776"/>
            <a:ext cx="7470830" cy="1221581"/>
          </a:xfrm>
        </p:spPr>
        <p:txBody>
          <a:bodyPr>
            <a:noAutofit/>
          </a:bodyPr>
          <a:lstStyle>
            <a:lvl1pPr>
              <a:buFontTx/>
              <a:buNone/>
              <a:defRPr sz="1400">
                <a:latin typeface="Gill Sans MT" pitchFamily="34" charset="0"/>
                <a:ea typeface="微軟正黑體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 userDrawn="1"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4" name="手繪多邊形 3"/>
          <p:cNvSpPr/>
          <p:nvPr userDrawn="1"/>
        </p:nvSpPr>
        <p:spPr>
          <a:xfrm rot="10800000" flipH="1">
            <a:off x="-42863" y="0"/>
            <a:ext cx="2416176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TW" altLang="en-US" sz="140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 userDrawn="1"/>
        </p:nvSpPr>
        <p:spPr>
          <a:xfrm rot="1500000">
            <a:off x="832128" y="-307020"/>
            <a:ext cx="261694" cy="5146395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內容版面配置區 16"/>
          <p:cNvSpPr>
            <a:spLocks noGrp="1"/>
          </p:cNvSpPr>
          <p:nvPr>
            <p:ph sz="quarter" idx="22"/>
          </p:nvPr>
        </p:nvSpPr>
        <p:spPr>
          <a:xfrm>
            <a:off x="1871700" y="1959683"/>
            <a:ext cx="7920880" cy="3582397"/>
          </a:xfrm>
        </p:spPr>
        <p:txBody>
          <a:bodyPr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</p:txBody>
      </p:sp>
      <p:sp>
        <p:nvSpPr>
          <p:cNvPr id="6" name="投影片編號版面配置區 3"/>
          <p:cNvSpPr>
            <a:spLocks noGrp="1"/>
          </p:cNvSpPr>
          <p:nvPr userDrawn="1"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34E42A83-6681-43FB-A820-096CED6497B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隔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3"/>
          <p:cNvSpPr/>
          <p:nvPr userDrawn="1"/>
        </p:nvSpPr>
        <p:spPr>
          <a:xfrm rot="10800000" flipH="1">
            <a:off x="-4763" y="0"/>
            <a:ext cx="4827588" cy="687387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272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19272" y="5143500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TW" altLang="en-US" sz="1400">
              <a:solidFill>
                <a:prstClr val="white"/>
              </a:solidFill>
            </a:endParaRPr>
          </a:p>
        </p:txBody>
      </p:sp>
      <p:sp>
        <p:nvSpPr>
          <p:cNvPr id="5" name="手繪多邊形 4"/>
          <p:cNvSpPr/>
          <p:nvPr userDrawn="1"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6" name="文字方塊 5"/>
          <p:cNvSpPr txBox="1">
            <a:spLocks noChangeArrowheads="1"/>
          </p:cNvSpPr>
          <p:nvPr userDrawn="1"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內容版面配置區 16"/>
          <p:cNvSpPr>
            <a:spLocks noGrp="1"/>
          </p:cNvSpPr>
          <p:nvPr>
            <p:ph sz="quarter" idx="22"/>
          </p:nvPr>
        </p:nvSpPr>
        <p:spPr>
          <a:xfrm>
            <a:off x="4436989" y="996577"/>
            <a:ext cx="4365485" cy="5042715"/>
          </a:xfrm>
        </p:spPr>
        <p:txBody>
          <a:bodyPr/>
          <a:lstStyle>
            <a:lvl1pPr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1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665570" y="953728"/>
            <a:ext cx="2421269" cy="2070345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633D6448-6968-4614-8378-F797D34F5C8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>
            <a:spLocks noChangeArrowheads="1"/>
          </p:cNvSpPr>
          <p:nvPr userDrawn="1"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69" y="308655"/>
            <a:ext cx="7374505" cy="1560173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2"/>
            <a:ext cx="8229600" cy="41373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 smtClean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2528888"/>
            <a:ext cx="6711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888" y="322263"/>
            <a:ext cx="11493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 userDrawn="1"/>
        </p:nvSpPr>
        <p:spPr>
          <a:xfrm>
            <a:off x="1" y="6129302"/>
            <a:ext cx="9144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D5B96B5E-B214-497B-B672-ED3E8DBFD4A3}" type="datetimeFigureOut">
              <a:rPr lang="zh-TW" altLang="en-US"/>
              <a:pPr>
                <a:defRPr/>
              </a:pPr>
              <a:t>2020/7/13</a:t>
            </a:fld>
            <a:endParaRPr lang="zh-TW" alt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7CC70AE2-6916-49C4-B125-0178DC62065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>
            <a:grpSpLocks/>
          </p:cNvGrpSpPr>
          <p:nvPr userDrawn="1"/>
        </p:nvGrpSpPr>
        <p:grpSpPr bwMode="auto">
          <a:xfrm flipH="1">
            <a:off x="1782763" y="0"/>
            <a:ext cx="7361237" cy="6886575"/>
            <a:chOff x="-306" y="0"/>
            <a:chExt cx="7362615" cy="6885918"/>
          </a:xfrm>
        </p:grpSpPr>
        <p:sp>
          <p:nvSpPr>
            <p:cNvPr id="3" name="手繪多邊形 2"/>
            <p:cNvSpPr/>
            <p:nvPr userDrawn="1"/>
          </p:nvSpPr>
          <p:spPr>
            <a:xfrm>
              <a:off x="-306" y="0"/>
              <a:ext cx="5792284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TW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手繪多邊形 3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新細明體" pitchFamily="-65" charset="-120"/>
              </a:endParaRPr>
            </a:p>
          </p:txBody>
        </p:sp>
      </p:grpSp>
      <p:pic>
        <p:nvPicPr>
          <p:cNvPr id="5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1650" y="3203575"/>
            <a:ext cx="270033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90" y="188913"/>
            <a:ext cx="7705725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250825" y="1412877"/>
            <a:ext cx="8713788" cy="5040313"/>
          </a:xfrm>
        </p:spPr>
        <p:txBody>
          <a:bodyPr rtlCol="0">
            <a:normAutofit/>
          </a:bodyPr>
          <a:lstStyle/>
          <a:p>
            <a:pPr lvl="0"/>
            <a:endParaRPr lang="zh-TW" altLang="en-US" noProof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3"/>
          <p:cNvSpPr/>
          <p:nvPr userDrawn="1"/>
        </p:nvSpPr>
        <p:spPr>
          <a:xfrm rot="10800000" flipV="1">
            <a:off x="-2" y="2303875"/>
            <a:ext cx="1016606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5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300" y="322263"/>
            <a:ext cx="1531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版面配置區 15"/>
          <p:cNvSpPr>
            <a:spLocks noGrp="1"/>
          </p:cNvSpPr>
          <p:nvPr>
            <p:ph type="body" sz="quarter" idx="11"/>
          </p:nvPr>
        </p:nvSpPr>
        <p:spPr>
          <a:xfrm>
            <a:off x="1106616" y="5109187"/>
            <a:ext cx="7650850" cy="1515168"/>
          </a:xfrm>
        </p:spPr>
        <p:txBody>
          <a:bodyPr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1061610" y="2348880"/>
            <a:ext cx="7785865" cy="27003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lvl="0"/>
            <a:r>
              <a:rPr lang="zh-TW" altLang="en-US" smtClean="0"/>
              <a:t>按一下以編輯母片標題樣式</a:t>
            </a:r>
            <a:endParaRPr lang="zh-TW" altLang="en-US" dirty="0" smtClean="0"/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2"/>
          </p:nvPr>
        </p:nvSpPr>
        <p:spPr>
          <a:xfrm>
            <a:off x="5907088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20725"/>
          </a:xfrm>
        </p:spPr>
        <p:txBody>
          <a:bodyPr/>
          <a:lstStyle>
            <a:lvl1pPr>
              <a:defRPr sz="24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908720"/>
            <a:ext cx="8856984" cy="5616624"/>
          </a:xfrm>
        </p:spPr>
        <p:txBody>
          <a:bodyPr/>
          <a:lstStyle>
            <a:lvl1pPr>
              <a:defRPr sz="1600"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528638" y="307975"/>
            <a:ext cx="7373937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Content</a:t>
            </a:r>
            <a:br>
              <a:rPr lang="en-US" altLang="zh-TW" smtClean="0"/>
            </a:br>
            <a:r>
              <a:rPr lang="en-US" altLang="zh-TW" smtClean="0"/>
              <a:t>Gill Sans MT </a:t>
            </a:r>
            <a:r>
              <a:rPr lang="zh-TW" altLang="en-US" smtClean="0"/>
              <a:t> </a:t>
            </a:r>
            <a:r>
              <a:rPr lang="en-US" altLang="zh-TW" smtClean="0"/>
              <a:t>or </a:t>
            </a:r>
            <a:r>
              <a:rPr lang="zh-TW" altLang="en-US" smtClean="0"/>
              <a:t>微軟正黑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Gill Sans MT</a:t>
            </a:r>
          </a:p>
          <a:p>
            <a:pPr lvl="0"/>
            <a:r>
              <a:rPr lang="zh-TW" altLang="en-US" smtClean="0"/>
              <a:t>微軟正黑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prstClr val="black">
                    <a:tint val="75000"/>
                  </a:prst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74F771A4-D384-4147-B25C-5310D540AA41}" type="datetimeFigureOut">
              <a:rPr lang="zh-TW" altLang="en-US"/>
              <a:pPr>
                <a:defRPr/>
              </a:pPr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prstClr val="black">
                    <a:tint val="75000"/>
                  </a:prst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63583E6-BEE8-40A3-B1A1-B49066E338A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手繪多邊形 7"/>
          <p:cNvSpPr/>
          <p:nvPr userDrawn="1"/>
        </p:nvSpPr>
        <p:spPr>
          <a:xfrm rot="16200000" flipV="1">
            <a:off x="-208638" y="221385"/>
            <a:ext cx="989071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034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3" r:id="rId7"/>
    <p:sldLayoutId id="2147483744" r:id="rId8"/>
    <p:sldLayoutId id="2147483745" r:id="rId9"/>
  </p:sldLayoutIdLst>
  <p:transition spd="med"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標題 1"/>
          <p:cNvSpPr>
            <a:spLocks noGrp="1"/>
          </p:cNvSpPr>
          <p:nvPr>
            <p:ph type="title"/>
          </p:nvPr>
        </p:nvSpPr>
        <p:spPr>
          <a:xfrm>
            <a:off x="528638" y="128588"/>
            <a:ext cx="7373937" cy="825500"/>
          </a:xfrm>
        </p:spPr>
        <p:txBody>
          <a:bodyPr/>
          <a:lstStyle/>
          <a:p>
            <a:pPr eaLnBrk="1" hangingPunct="1"/>
            <a:r>
              <a:rPr lang="zh-TW" altLang="en-US" smtClean="0">
                <a:solidFill>
                  <a:srgbClr val="404040"/>
                </a:solidFill>
              </a:rPr>
              <a:t>專案評估報告</a:t>
            </a:r>
          </a:p>
        </p:txBody>
      </p:sp>
      <p:sp>
        <p:nvSpPr>
          <p:cNvPr id="131" name="文字方塊 130"/>
          <p:cNvSpPr txBox="1"/>
          <p:nvPr/>
        </p:nvSpPr>
        <p:spPr>
          <a:xfrm>
            <a:off x="296863" y="763588"/>
            <a:ext cx="8686800" cy="11636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0" hangingPunct="0">
              <a:lnSpc>
                <a:spcPts val="2500"/>
              </a:lnSpc>
              <a:buFont typeface="Wingdings" pitchFamily="2" charset="2"/>
              <a:buChar char="Ø"/>
              <a:defRPr/>
            </a:pPr>
            <a:r>
              <a:rPr lang="zh-TW" altLang="en-US" sz="1500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專案名稱</a:t>
            </a:r>
            <a:r>
              <a:rPr lang="zh-TW" altLang="en-US" sz="15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 </a:t>
            </a:r>
            <a:r>
              <a: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DECO on-line</a:t>
            </a:r>
            <a:r>
              <a: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補值開發</a:t>
            </a:r>
            <a:endParaRPr lang="en-US" altLang="zh-TW" sz="1400" dirty="0">
              <a:solidFill>
                <a:prstClr val="black">
                  <a:lumMod val="75000"/>
                  <a:lumOff val="25000"/>
                </a:prstClr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342900" indent="-342900" eaLnBrk="0" hangingPunct="0">
              <a:lnSpc>
                <a:spcPts val="2500"/>
              </a:lnSpc>
              <a:buFont typeface="Wingdings" pitchFamily="2" charset="2"/>
              <a:buChar char="Ø"/>
              <a:defRPr/>
            </a:pPr>
            <a:r>
              <a:rPr lang="zh-TW" altLang="en-US" sz="1500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狀態說明</a:t>
            </a:r>
            <a:r>
              <a:rPr lang="zh-TW" altLang="en-US" sz="15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</a:t>
            </a:r>
            <a:r>
              <a:rPr lang="zh-TW" altLang="en-US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現行</a:t>
            </a:r>
            <a:r>
              <a:rPr lang="en-US" altLang="zh-TW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Running Mode </a:t>
            </a:r>
            <a:r>
              <a:rPr lang="zh-TW" altLang="en-US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補償皆需停機補值 </a:t>
            </a:r>
            <a:r>
              <a:rPr lang="en-US" altLang="zh-TW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無法</a:t>
            </a:r>
            <a:r>
              <a:rPr lang="en-US" altLang="zh-TW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run </a:t>
            </a:r>
            <a:r>
              <a:rPr lang="zh-TW" altLang="en-US" sz="1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貨中補值</a:t>
            </a:r>
            <a:endParaRPr lang="en-US" altLang="zh-TW" sz="14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0" hangingPunct="0">
              <a:buFont typeface="+mj-lt"/>
              <a:buAutoNum type="arabicPeriod"/>
              <a:defRPr/>
            </a:pP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MQC data NG</a:t>
            </a: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：偏離中心值</a:t>
            </a: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人員停機補值</a:t>
            </a: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;</a:t>
            </a: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為防止玻璃於手臂溫控不穩</a:t>
            </a: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進行排空補值</a:t>
            </a:r>
            <a:endParaRPr lang="en-US" altLang="zh-TW" sz="14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0" hangingPunct="0">
              <a:buFont typeface="+mj-lt"/>
              <a:buAutoNum type="arabicPeriod"/>
              <a:defRPr/>
            </a:pP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產能</a:t>
            </a: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loss: ALN </a:t>
            </a: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排空後約</a:t>
            </a: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10min </a:t>
            </a:r>
            <a:r>
              <a:rPr lang="en-US" altLang="zh-TW" sz="14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; </a:t>
            </a:r>
            <a:r>
              <a:rPr lang="zh-TW" altLang="en-US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共計</a:t>
            </a:r>
            <a:r>
              <a:rPr lang="en-US" altLang="zh-TW" sz="14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20 min</a:t>
            </a:r>
          </a:p>
        </p:txBody>
      </p:sp>
      <p:sp>
        <p:nvSpPr>
          <p:cNvPr id="13318" name="矩形 156"/>
          <p:cNvSpPr>
            <a:spLocks noChangeArrowheads="1"/>
          </p:cNvSpPr>
          <p:nvPr/>
        </p:nvSpPr>
        <p:spPr bwMode="auto">
          <a:xfrm>
            <a:off x="284163" y="2038350"/>
            <a:ext cx="9193212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Calibri" pitchFamily="34" charset="0"/>
              <a:buAutoNum type="arabicPeriod"/>
            </a:pPr>
            <a:r>
              <a:rPr lang="zh-TW" altLang="en-US" sz="1500" b="1" u="sng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目的 </a:t>
            </a:r>
            <a:r>
              <a:rPr lang="en-US" altLang="zh-TW" sz="1500" b="1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lang="zh-TW" altLang="en-US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減少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run </a:t>
            </a:r>
            <a:r>
              <a:rPr lang="zh-TW" altLang="en-US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貨中進行停機補值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造成產能上的</a:t>
            </a:r>
            <a:r>
              <a:rPr lang="en-US" altLang="zh-TW" sz="140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loss </a:t>
            </a:r>
            <a:endParaRPr lang="en-US" altLang="zh-TW" sz="1400">
              <a:solidFill>
                <a:srgbClr val="40404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3319" name="矩形 133"/>
          <p:cNvSpPr>
            <a:spLocks noChangeArrowheads="1"/>
          </p:cNvSpPr>
          <p:nvPr/>
        </p:nvSpPr>
        <p:spPr bwMode="auto">
          <a:xfrm>
            <a:off x="341313" y="4548485"/>
            <a:ext cx="85963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285750" indent="-285750" eaLnBrk="0" hangingPunct="0">
              <a:lnSpc>
                <a:spcPts val="2500"/>
              </a:lnSpc>
              <a:buFont typeface="Wingdings" pitchFamily="2" charset="2"/>
              <a:buChar char="Ø"/>
            </a:pPr>
            <a:r>
              <a:rPr lang="zh-TW" altLang="en-US" sz="1500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效益</a:t>
            </a:r>
            <a:r>
              <a:rPr lang="en-US" altLang="zh-TW" sz="15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</a:t>
            </a:r>
            <a:r>
              <a:rPr lang="zh-TW" altLang="en-US" sz="15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年</a:t>
            </a:r>
            <a:r>
              <a:rPr lang="en-US" altLang="zh-TW" sz="15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  <a:r>
              <a:rPr lang="zh-TW" altLang="en-US" sz="15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</a:t>
            </a:r>
            <a:r>
              <a:rPr lang="en-US" altLang="zh-TW" sz="1200" dirty="0">
                <a:solidFill>
                  <a:srgbClr val="40404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3,207,600/ year</a:t>
            </a:r>
          </a:p>
        </p:txBody>
      </p:sp>
      <p:sp>
        <p:nvSpPr>
          <p:cNvPr id="65" name="矩形 64"/>
          <p:cNvSpPr/>
          <p:nvPr/>
        </p:nvSpPr>
        <p:spPr>
          <a:xfrm>
            <a:off x="3132138" y="188913"/>
            <a:ext cx="3017837" cy="449262"/>
          </a:xfrm>
          <a:prstGeom prst="rect">
            <a:avLst/>
          </a:prstGeom>
          <a:solidFill>
            <a:schemeClr val="accent5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zh-TW" altLang="en-US" sz="2000" b="1" dirty="0">
                <a:solidFill>
                  <a:prstClr val="white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技術門檻</a:t>
            </a:r>
            <a:r>
              <a:rPr lang="en-US" altLang="zh-TW" sz="2000" b="1" dirty="0">
                <a:solidFill>
                  <a:prstClr val="white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Easy / Modify</a:t>
            </a:r>
            <a:endParaRPr lang="zh-TW" altLang="en-US" sz="2000" b="1" dirty="0">
              <a:solidFill>
                <a:prstClr val="white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13322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2565400"/>
            <a:ext cx="15843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3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3" y="2636838"/>
            <a:ext cx="25209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3800" y="2204864"/>
            <a:ext cx="3716338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矩形 22"/>
          <p:cNvSpPr/>
          <p:nvPr/>
        </p:nvSpPr>
        <p:spPr>
          <a:xfrm>
            <a:off x="2051050" y="3933825"/>
            <a:ext cx="2376488" cy="503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000" dirty="0">
                <a:solidFill>
                  <a:schemeClr val="tx1"/>
                </a:solidFill>
                <a:latin typeface="Gill Sans MT" pitchFamily="34" charset="0"/>
              </a:rPr>
              <a:t>Check from </a:t>
            </a:r>
            <a:r>
              <a:rPr lang="zh-TW" altLang="en-US" sz="1000" dirty="0">
                <a:solidFill>
                  <a:schemeClr val="tx1"/>
                </a:solidFill>
                <a:latin typeface="Gill Sans MT" pitchFamily="34" charset="0"/>
              </a:rPr>
              <a:t>確認預補值</a:t>
            </a:r>
            <a:r>
              <a:rPr lang="en-US" altLang="zh-TW" sz="1000" dirty="0">
                <a:solidFill>
                  <a:schemeClr val="tx1"/>
                </a:solidFill>
                <a:latin typeface="Gill Sans MT" pitchFamily="34" charset="0"/>
              </a:rPr>
              <a:t>map </a:t>
            </a:r>
            <a:r>
              <a:rPr lang="zh-TW" altLang="en-US" sz="1000" dirty="0">
                <a:solidFill>
                  <a:schemeClr val="tx1"/>
                </a:solidFill>
                <a:latin typeface="Gill Sans MT" pitchFamily="34" charset="0"/>
              </a:rPr>
              <a:t>與</a:t>
            </a:r>
            <a:r>
              <a:rPr lang="en-US" altLang="zh-TW" sz="1000" dirty="0">
                <a:solidFill>
                  <a:schemeClr val="tx1"/>
                </a:solidFill>
                <a:latin typeface="Gill Sans MT" pitchFamily="34" charset="0"/>
              </a:rPr>
              <a:t>DATA</a:t>
            </a:r>
            <a:endParaRPr lang="zh-TW" altLang="en-US" sz="100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4500563" y="2997027"/>
            <a:ext cx="287337" cy="792162"/>
          </a:xfrm>
          <a:prstGeom prst="rightArrow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03800" y="3862214"/>
            <a:ext cx="3240088" cy="503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TW" altLang="en-US" sz="1000" dirty="0">
                <a:solidFill>
                  <a:schemeClr val="tx1"/>
                </a:solidFill>
                <a:latin typeface="Gill Sans MT" pitchFamily="34" charset="0"/>
              </a:rPr>
              <a:t>進行停機，補值數值</a:t>
            </a:r>
            <a:r>
              <a:rPr lang="en-US" altLang="zh-TW" sz="1000" dirty="0">
                <a:solidFill>
                  <a:schemeClr val="tx1"/>
                </a:solidFill>
                <a:latin typeface="Gill Sans MT" pitchFamily="34" charset="0"/>
              </a:rPr>
              <a:t>key in </a:t>
            </a:r>
            <a:r>
              <a:rPr lang="zh-TW" altLang="en-US" sz="1000" dirty="0">
                <a:solidFill>
                  <a:schemeClr val="tx1"/>
                </a:solidFill>
                <a:latin typeface="Gill Sans MT" pitchFamily="34" charset="0"/>
              </a:rPr>
              <a:t>後 </a:t>
            </a:r>
            <a:r>
              <a:rPr lang="en-US" altLang="zh-TW" sz="1000" dirty="0">
                <a:solidFill>
                  <a:schemeClr val="tx1"/>
                </a:solidFill>
                <a:latin typeface="Gill Sans MT" pitchFamily="34" charset="0"/>
              </a:rPr>
              <a:t>SAVE /SET ; </a:t>
            </a:r>
            <a:r>
              <a:rPr lang="zh-TW" altLang="en-US" sz="1000" dirty="0">
                <a:solidFill>
                  <a:schemeClr val="tx1"/>
                </a:solidFill>
                <a:latin typeface="Gill Sans MT" pitchFamily="34" charset="0"/>
              </a:rPr>
              <a:t>再</a:t>
            </a:r>
            <a:r>
              <a:rPr lang="en-US" altLang="zh-TW" sz="1000" dirty="0">
                <a:solidFill>
                  <a:schemeClr val="tx1"/>
                </a:solidFill>
                <a:latin typeface="Gill Sans MT" pitchFamily="34" charset="0"/>
              </a:rPr>
              <a:t>auto</a:t>
            </a:r>
            <a:endParaRPr lang="zh-TW" altLang="en-US" sz="100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57800" y="3027189"/>
            <a:ext cx="2117725" cy="319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462963" y="2379489"/>
            <a:ext cx="280987" cy="176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59788" y="3787602"/>
            <a:ext cx="279400" cy="174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b="1">
              <a:latin typeface="Gill Sans MT" pitchFamily="34" charset="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7407275" y="2569989"/>
            <a:ext cx="1042988" cy="427038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7" idx="2"/>
            <a:endCxn id="28" idx="0"/>
          </p:cNvCxnSpPr>
          <p:nvPr/>
        </p:nvCxnSpPr>
        <p:spPr>
          <a:xfrm flipH="1">
            <a:off x="8599488" y="2555702"/>
            <a:ext cx="3175" cy="12319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467544" y="4797152"/>
            <a:ext cx="604867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不停機補值效益計算</a:t>
            </a:r>
            <a:endParaRPr kumimoji="1" 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平均一天補值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2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次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, 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產線一次停機補值需要機台停下來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10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min / LINE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&gt;&gt; 20 min / 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天</a:t>
            </a:r>
            <a:endParaRPr kumimoji="1" lang="zh-TW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人員前置作業確認補值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,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比對照片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,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換算補值量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,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平均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30 min/ LINE &gt;&gt; 60 min / 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天</a:t>
            </a:r>
            <a:endParaRPr kumimoji="1" lang="zh-TW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      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endParaRPr kumimoji="1" lang="zh-TW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不停機補值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: 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耗費時間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1 min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&gt;&gt;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提升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9 min 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COST : 18 (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每日提升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9min) / 60(min)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* 80( hourly move) = 24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片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lang="zh-TW" altLang="en-US" sz="1000" dirty="0" smtClean="0">
                <a:solidFill>
                  <a:srgbClr val="17365D"/>
                </a:solidFill>
                <a:latin typeface="Arial"/>
                <a:cs typeface="新細明體" pitchFamily="18" charset="-120"/>
              </a:rPr>
              <a:t>；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24*2000(glass cost) = 48000  (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隱性效益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lvl="0" eaLnBrk="0" hangingPunct="0"/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人力節省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: 30 min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&gt;&gt; 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提升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25 min </a:t>
            </a:r>
            <a:r>
              <a:rPr lang="en-US" altLang="zh-TW" sz="1000" dirty="0" smtClean="0">
                <a:solidFill>
                  <a:srgbClr val="17365D"/>
                </a:solidFill>
                <a:latin typeface="Calibri" pitchFamily="34" charset="0"/>
                <a:cs typeface="新細明體" pitchFamily="18" charset="-120"/>
              </a:rPr>
              <a:t>(</a:t>
            </a:r>
            <a:r>
              <a:rPr lang="zh-TW" altLang="en-US" sz="1000" dirty="0" smtClean="0">
                <a:solidFill>
                  <a:srgbClr val="17365D"/>
                </a:solidFill>
                <a:latin typeface="Calibri" pitchFamily="34" charset="0"/>
                <a:cs typeface="新細明體" pitchFamily="18" charset="-120"/>
              </a:rPr>
              <a:t>隱性效益</a:t>
            </a:r>
            <a:r>
              <a:rPr lang="en-US" altLang="zh-TW" sz="1000" dirty="0" smtClean="0">
                <a:solidFill>
                  <a:srgbClr val="17365D"/>
                </a:solidFill>
                <a:latin typeface="Calibri" pitchFamily="34" charset="0"/>
                <a:cs typeface="新細明體" pitchFamily="18" charset="-120"/>
              </a:rPr>
              <a:t>)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COST : 25 (min)/ 60(min ) *2 *330( hourly cost) =275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總效益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: 48000+275 = 48275 (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一條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LINE ,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一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DAY ) 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微軟正黑體" pitchFamily="34" charset="-120"/>
                <a:ea typeface="微軟正黑體" pitchFamily="34" charset="-120"/>
                <a:cs typeface="新細明體" pitchFamily="18" charset="-120"/>
              </a:rPr>
              <a:t>一年</a:t>
            </a:r>
            <a:r>
              <a:rPr kumimoji="1" lang="zh-TW" altLang="en-US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Calibri" pitchFamily="34" charset="0"/>
                <a:ea typeface="新細明體" pitchFamily="18" charset="-120"/>
                <a:cs typeface="新細明體" pitchFamily="18" charset="-120"/>
              </a:rPr>
              <a:t>: 48275 *365 = 17620375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rgbClr val="17365D"/>
                </a:solidFill>
                <a:effectLst/>
                <a:latin typeface="Arial"/>
                <a:ea typeface="新細明體" pitchFamily="18" charset="-120"/>
                <a:cs typeface="新細明體" pitchFamily="18" charset="-120"/>
              </a:rPr>
              <a:t>  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00" y="1052736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60215"/>
            <a:ext cx="4283968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4000" y="3527163"/>
            <a:ext cx="4320000" cy="333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621829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Auto-IT </a:t>
            </a:r>
            <a:r>
              <a:rPr lang="zh-TW" altLang="en-US" dirty="0" smtClean="0"/>
              <a:t>錄製流程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7032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00" y="836712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33056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4000" y="3933056"/>
            <a:ext cx="4320000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621829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Auto-IT </a:t>
            </a:r>
            <a:r>
              <a:rPr lang="zh-TW" altLang="en-US" dirty="0" smtClean="0"/>
              <a:t>錄製流程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7032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00" y="836712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78000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5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4000" y="3978000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621829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Auto-IT </a:t>
            </a:r>
            <a:r>
              <a:rPr lang="zh-TW" altLang="en-US" dirty="0" smtClean="0"/>
              <a:t>錄製流程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5024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00" y="764704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978000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4000" y="3978000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621829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Auto-IT </a:t>
            </a:r>
            <a:r>
              <a:rPr lang="zh-TW" altLang="en-US" dirty="0" smtClean="0"/>
              <a:t>錄製流程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5024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00" y="765024"/>
            <a:ext cx="432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621829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Auto-IT </a:t>
            </a:r>
            <a:r>
              <a:rPr lang="zh-TW" altLang="en-US" dirty="0" smtClean="0"/>
              <a:t>錄製流程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4"/>
          <p:cNvSpPr>
            <a:spLocks noGrp="1"/>
          </p:cNvSpPr>
          <p:nvPr>
            <p:ph type="title"/>
          </p:nvPr>
        </p:nvSpPr>
        <p:spPr>
          <a:xfrm>
            <a:off x="1062038" y="2349500"/>
            <a:ext cx="7785100" cy="2700338"/>
          </a:xfrm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TW"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DECO </a:t>
            </a:r>
            <a:r>
              <a:rPr sz="4000" dirty="0" err="1" smtClean="0">
                <a:solidFill>
                  <a:srgbClr val="404040"/>
                </a:solidFill>
                <a:ea typeface="文鼎黑體B"/>
                <a:cs typeface="文鼎黑體B"/>
              </a:rPr>
              <a:t>補值</a:t>
            </a:r>
            <a: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 </a:t>
            </a:r>
            <a:r>
              <a:rPr lang="en-US" altLang="zh-TW"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Auto-IT </a:t>
            </a:r>
            <a:r>
              <a:rPr lang="zh-TW" altLang="en-US"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上線測試</a:t>
            </a:r>
            <a:r>
              <a:rPr lang="en-US" altLang="zh-TW"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 </a:t>
            </a:r>
            <a: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  <a:t/>
            </a:r>
            <a:b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</a:br>
            <a: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  <a:t/>
            </a:r>
            <a:b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</a:br>
            <a:endParaRPr lang="en-US" altLang="zh-TW" sz="40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>
          <a:xfrm>
            <a:off x="528638" y="128588"/>
            <a:ext cx="7373937" cy="644525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404040"/>
                </a:solidFill>
                <a:ea typeface="文鼎黑體B"/>
                <a:cs typeface="文鼎黑體B"/>
              </a:rPr>
              <a:t>Auto-IT </a:t>
            </a:r>
            <a:r>
              <a:rPr lang="zh-TW" altLang="en-US" dirty="0" smtClean="0">
                <a:solidFill>
                  <a:srgbClr val="404040"/>
                </a:solidFill>
                <a:ea typeface="文鼎黑體B"/>
                <a:cs typeface="文鼎黑體B"/>
              </a:rPr>
              <a:t>上線測試 </a:t>
            </a:r>
            <a:r>
              <a:rPr lang="en-US" altLang="zh-TW" dirty="0" smtClean="0">
                <a:solidFill>
                  <a:srgbClr val="404040"/>
                </a:solidFill>
                <a:ea typeface="文鼎黑體B"/>
                <a:cs typeface="文鼎黑體B"/>
              </a:rPr>
              <a:t>–</a:t>
            </a:r>
            <a:r>
              <a:rPr lang="zh-TW" altLang="en-US" dirty="0" smtClean="0">
                <a:solidFill>
                  <a:srgbClr val="404040"/>
                </a:solidFill>
                <a:ea typeface="文鼎黑體B"/>
                <a:cs typeface="文鼎黑體B"/>
              </a:rPr>
              <a:t> 開發中</a:t>
            </a:r>
            <a:endParaRPr lang="zh-TW" altLang="en-US" dirty="0" smtClean="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>
          <a:xfrm>
            <a:off x="528638" y="128588"/>
            <a:ext cx="7373937" cy="644525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solidFill>
                  <a:srgbClr val="404040"/>
                </a:solidFill>
                <a:ea typeface="文鼎黑體B"/>
                <a:cs typeface="文鼎黑體B"/>
              </a:rPr>
              <a:t>Auto-IT </a:t>
            </a:r>
            <a:r>
              <a:rPr lang="zh-TW" altLang="en-US" dirty="0" smtClean="0">
                <a:solidFill>
                  <a:srgbClr val="404040"/>
                </a:solidFill>
                <a:ea typeface="文鼎黑體B"/>
                <a:cs typeface="文鼎黑體B"/>
              </a:rPr>
              <a:t>上線測試 </a:t>
            </a:r>
            <a:r>
              <a:rPr lang="en-US" altLang="zh-TW" dirty="0" smtClean="0">
                <a:solidFill>
                  <a:srgbClr val="404040"/>
                </a:solidFill>
                <a:ea typeface="文鼎黑體B"/>
                <a:cs typeface="文鼎黑體B"/>
              </a:rPr>
              <a:t>–</a:t>
            </a:r>
            <a:r>
              <a:rPr lang="zh-TW" altLang="en-US" dirty="0" smtClean="0">
                <a:solidFill>
                  <a:srgbClr val="404040"/>
                </a:solidFill>
                <a:ea typeface="文鼎黑體B"/>
                <a:cs typeface="文鼎黑體B"/>
              </a:rPr>
              <a:t> 開發中</a:t>
            </a:r>
            <a:endParaRPr lang="zh-TW" altLang="en-US" dirty="0" smtClean="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6250" y="0"/>
            <a:ext cx="7375525" cy="5556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失效與監控機制</a:t>
            </a:r>
            <a:endParaRPr lang="zh-TW" altLang="en-US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987824" y="1052736"/>
            <a:ext cx="4032448" cy="864096"/>
            <a:chOff x="-2124744" y="3140968"/>
            <a:chExt cx="4032448" cy="864096"/>
          </a:xfrm>
        </p:grpSpPr>
        <p:sp>
          <p:nvSpPr>
            <p:cNvPr id="7" name="矩形 6"/>
            <p:cNvSpPr/>
            <p:nvPr/>
          </p:nvSpPr>
          <p:spPr>
            <a:xfrm>
              <a:off x="-2035243" y="3465263"/>
              <a:ext cx="855095" cy="450051"/>
            </a:xfrm>
            <a:prstGeom prst="rect">
              <a:avLst/>
            </a:prstGeom>
            <a:solidFill>
              <a:srgbClr val="FF33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SVM</a:t>
              </a:r>
              <a:r>
                <a:rPr lang="zh-TW" altLang="en-US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 </a:t>
              </a:r>
              <a:r>
                <a:rPr lang="en-US" altLang="zh-TW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-</a:t>
              </a:r>
              <a:r>
                <a:rPr lang="zh-TW" altLang="en-US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 </a:t>
              </a:r>
              <a:r>
                <a:rPr lang="en-US" altLang="zh-TW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Y</a:t>
              </a:r>
              <a:endParaRPr lang="zh-TW" altLang="en-US" sz="12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-865113" y="3465264"/>
              <a:ext cx="1076786" cy="450051"/>
            </a:xfrm>
            <a:prstGeom prst="rect">
              <a:avLst/>
            </a:prstGeom>
            <a:solidFill>
              <a:srgbClr val="FF33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最佳化 </a:t>
              </a:r>
              <a:r>
                <a:rPr lang="en-US" altLang="zh-TW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-</a:t>
              </a:r>
              <a:r>
                <a:rPr lang="zh-TW" altLang="en-US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 </a:t>
              </a:r>
              <a:r>
                <a:rPr lang="en-US" altLang="zh-TW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X</a:t>
              </a:r>
              <a:endParaRPr lang="zh-TW" altLang="en-US" sz="12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05549" y="3465212"/>
              <a:ext cx="1330147" cy="450051"/>
            </a:xfrm>
            <a:prstGeom prst="rect">
              <a:avLst/>
            </a:prstGeom>
            <a:solidFill>
              <a:srgbClr val="FF33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參數修改格式</a:t>
              </a:r>
              <a:endParaRPr lang="zh-TW" altLang="en-US" sz="12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  <p:cxnSp>
          <p:nvCxnSpPr>
            <p:cNvPr id="10" name="肘形接點 9"/>
            <p:cNvCxnSpPr>
              <a:stCxn id="8" idx="3"/>
              <a:endCxn id="9" idx="1"/>
            </p:cNvCxnSpPr>
            <p:nvPr/>
          </p:nvCxnSpPr>
          <p:spPr>
            <a:xfrm flipV="1">
              <a:off x="211673" y="3690238"/>
              <a:ext cx="293876" cy="5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接點 10"/>
            <p:cNvCxnSpPr>
              <a:stCxn id="7" idx="3"/>
              <a:endCxn id="8" idx="1"/>
            </p:cNvCxnSpPr>
            <p:nvPr/>
          </p:nvCxnSpPr>
          <p:spPr>
            <a:xfrm>
              <a:off x="-1180148" y="3690289"/>
              <a:ext cx="315035" cy="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-2124744" y="3140968"/>
              <a:ext cx="4032448" cy="8640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b="1">
                <a:latin typeface="Gill Sans MT" pitchFamily="34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2124744" y="3159074"/>
              <a:ext cx="10230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solidFill>
                    <a:srgbClr val="0000FF"/>
                  </a:solidFill>
                </a:rPr>
                <a:t>SVM</a:t>
              </a:r>
              <a:r>
                <a:rPr lang="zh-TW" altLang="en-US" sz="1200" dirty="0" smtClean="0">
                  <a:solidFill>
                    <a:srgbClr val="0000FF"/>
                  </a:solidFill>
                </a:rPr>
                <a:t> 最佳化</a:t>
              </a:r>
              <a:endParaRPr lang="zh-TW" altLang="en-US" sz="12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990826" y="3212976"/>
            <a:ext cx="706143" cy="450051"/>
          </a:xfrm>
          <a:prstGeom prst="rect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</a:t>
            </a:r>
            <a:r>
              <a:rPr lang="en-US" altLang="zh-TW" sz="1200" b="1" baseline="30000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</a:t>
            </a:r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-MQC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04838" y="5180302"/>
            <a:ext cx="1003466" cy="450051"/>
          </a:xfrm>
          <a:prstGeom prst="rect">
            <a:avLst/>
          </a:prstGeom>
          <a:solidFill>
            <a:srgbClr val="F75B6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MQC-NG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04838" y="4365104"/>
            <a:ext cx="1003466" cy="450051"/>
          </a:xfrm>
          <a:prstGeom prst="rect">
            <a:avLst/>
          </a:prstGeom>
          <a:solidFill>
            <a:srgbClr val="F75B6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MQC-IDLE</a:t>
            </a:r>
          </a:p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&gt;2hr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04838" y="3501009"/>
            <a:ext cx="1003466" cy="450051"/>
          </a:xfrm>
          <a:prstGeom prst="rect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OK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44998" y="4797152"/>
            <a:ext cx="1003466" cy="450051"/>
          </a:xfrm>
          <a:prstGeom prst="rect">
            <a:avLst/>
          </a:prstGeom>
          <a:solidFill>
            <a:srgbClr val="F75B6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Auto-Block</a:t>
            </a:r>
          </a:p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CIM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19" name="肘形接點 18"/>
          <p:cNvCxnSpPr>
            <a:stCxn id="16" idx="3"/>
            <a:endCxn id="18" idx="1"/>
          </p:cNvCxnSpPr>
          <p:nvPr/>
        </p:nvCxnSpPr>
        <p:spPr>
          <a:xfrm>
            <a:off x="7308304" y="4590130"/>
            <a:ext cx="436694" cy="4320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15" idx="3"/>
            <a:endCxn id="18" idx="1"/>
          </p:cNvCxnSpPr>
          <p:nvPr/>
        </p:nvCxnSpPr>
        <p:spPr>
          <a:xfrm flipV="1">
            <a:off x="7308304" y="5022178"/>
            <a:ext cx="436694" cy="3831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4" idx="3"/>
            <a:endCxn id="15" idx="1"/>
          </p:cNvCxnSpPr>
          <p:nvPr/>
        </p:nvCxnSpPr>
        <p:spPr>
          <a:xfrm>
            <a:off x="5696969" y="3438002"/>
            <a:ext cx="607869" cy="19673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14" idx="3"/>
            <a:endCxn id="16" idx="1"/>
          </p:cNvCxnSpPr>
          <p:nvPr/>
        </p:nvCxnSpPr>
        <p:spPr>
          <a:xfrm>
            <a:off x="5696969" y="3438002"/>
            <a:ext cx="607869" cy="11521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4" idx="3"/>
            <a:endCxn id="17" idx="1"/>
          </p:cNvCxnSpPr>
          <p:nvPr/>
        </p:nvCxnSpPr>
        <p:spPr>
          <a:xfrm>
            <a:off x="5696969" y="3438002"/>
            <a:ext cx="607869" cy="2880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744998" y="3501008"/>
            <a:ext cx="1003466" cy="450051"/>
          </a:xfrm>
          <a:prstGeom prst="rect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Keep-Run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25" name="肘形接點 24"/>
          <p:cNvCxnSpPr>
            <a:stCxn id="17" idx="3"/>
            <a:endCxn id="24" idx="1"/>
          </p:cNvCxnSpPr>
          <p:nvPr/>
        </p:nvCxnSpPr>
        <p:spPr>
          <a:xfrm flipV="1">
            <a:off x="7308304" y="3726034"/>
            <a:ext cx="436694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987823" y="2132856"/>
            <a:ext cx="5866465" cy="432048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latin typeface="Gill Sans MT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987824" y="2177861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0000FF"/>
                </a:solidFill>
              </a:rPr>
              <a:t>MES </a:t>
            </a:r>
            <a:r>
              <a:rPr lang="zh-TW" altLang="en-US" sz="1200" dirty="0" smtClean="0">
                <a:solidFill>
                  <a:srgbClr val="0000FF"/>
                </a:solidFill>
              </a:rPr>
              <a:t>自動派量</a:t>
            </a:r>
            <a:endParaRPr lang="zh-TW" altLang="en-US" sz="1200" dirty="0">
              <a:solidFill>
                <a:srgbClr val="0000FF"/>
              </a:solidFill>
            </a:endParaRPr>
          </a:p>
        </p:txBody>
      </p:sp>
      <p:grpSp>
        <p:nvGrpSpPr>
          <p:cNvPr id="28" name="群組 31"/>
          <p:cNvGrpSpPr/>
          <p:nvPr/>
        </p:nvGrpSpPr>
        <p:grpSpPr>
          <a:xfrm>
            <a:off x="1979712" y="5576394"/>
            <a:ext cx="792088" cy="1014776"/>
            <a:chOff x="743736" y="1172901"/>
            <a:chExt cx="1030128" cy="946544"/>
          </a:xfrm>
        </p:grpSpPr>
        <p:pic>
          <p:nvPicPr>
            <p:cNvPr id="29" name="Picture 7" descr="C:\Users\casperchang\AppData\Local\Microsoft\Windows\Temporary Internet Files\Content.IE5\Y39A3Q2U\1200px-Computer_n_screen.svg[1].png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743736" y="1172901"/>
              <a:ext cx="936480" cy="777489"/>
            </a:xfrm>
            <a:prstGeom prst="rect">
              <a:avLst/>
            </a:prstGeom>
            <a:noFill/>
          </p:spPr>
        </p:pic>
        <p:sp>
          <p:nvSpPr>
            <p:cNvPr id="30" name="文字方塊 29"/>
            <p:cNvSpPr txBox="1"/>
            <p:nvPr/>
          </p:nvSpPr>
          <p:spPr>
            <a:xfrm>
              <a:off x="1020855" y="1856546"/>
              <a:ext cx="753009" cy="26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EQP-PC</a:t>
              </a:r>
              <a:endParaRPr lang="zh-TW" altLang="en-US" sz="800" dirty="0"/>
            </a:p>
          </p:txBody>
        </p:sp>
      </p:grpSp>
      <p:grpSp>
        <p:nvGrpSpPr>
          <p:cNvPr id="31" name="群組 51"/>
          <p:cNvGrpSpPr/>
          <p:nvPr/>
        </p:nvGrpSpPr>
        <p:grpSpPr>
          <a:xfrm>
            <a:off x="1043608" y="5402533"/>
            <a:ext cx="720080" cy="978795"/>
            <a:chOff x="1907704" y="598528"/>
            <a:chExt cx="720080" cy="748181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 flipH="1">
              <a:off x="1907704" y="752548"/>
              <a:ext cx="720000" cy="5941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3" name="文字方塊 32"/>
            <p:cNvSpPr txBox="1"/>
            <p:nvPr/>
          </p:nvSpPr>
          <p:spPr>
            <a:xfrm>
              <a:off x="2260376" y="598528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Cal.</a:t>
              </a:r>
              <a:endParaRPr lang="zh-TW" altLang="en-US" sz="800" dirty="0"/>
            </a:p>
          </p:txBody>
        </p:sp>
      </p:grpSp>
      <p:grpSp>
        <p:nvGrpSpPr>
          <p:cNvPr id="34" name="群組 53"/>
          <p:cNvGrpSpPr/>
          <p:nvPr/>
        </p:nvGrpSpPr>
        <p:grpSpPr>
          <a:xfrm>
            <a:off x="-2608" y="3717032"/>
            <a:ext cx="1190232" cy="792088"/>
            <a:chOff x="3275856" y="857375"/>
            <a:chExt cx="1190232" cy="605464"/>
          </a:xfrm>
        </p:grpSpPr>
        <p:pic>
          <p:nvPicPr>
            <p:cNvPr id="35" name="Picture 5" descr="C:\Users\casperchang\AppData\Local\Microsoft\Windows\Temporary Internet Files\Content.IE5\R6MB60Y1\interrogation-147799_640[1]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275856" y="857375"/>
              <a:ext cx="720080" cy="483392"/>
            </a:xfrm>
            <a:prstGeom prst="rect">
              <a:avLst/>
            </a:prstGeom>
            <a:noFill/>
          </p:spPr>
        </p:pic>
        <p:sp>
          <p:nvSpPr>
            <p:cNvPr id="36" name="文字方塊 35"/>
            <p:cNvSpPr txBox="1"/>
            <p:nvPr/>
          </p:nvSpPr>
          <p:spPr>
            <a:xfrm>
              <a:off x="3744416" y="1247395"/>
              <a:ext cx="7216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MQC issue.</a:t>
              </a:r>
              <a:endParaRPr lang="zh-TW" altLang="en-US" sz="800" dirty="0"/>
            </a:p>
          </p:txBody>
        </p:sp>
      </p:grpSp>
      <p:grpSp>
        <p:nvGrpSpPr>
          <p:cNvPr id="37" name="群組 54"/>
          <p:cNvGrpSpPr/>
          <p:nvPr/>
        </p:nvGrpSpPr>
        <p:grpSpPr>
          <a:xfrm>
            <a:off x="944441" y="2852936"/>
            <a:ext cx="747239" cy="959546"/>
            <a:chOff x="1880543" y="680198"/>
            <a:chExt cx="747239" cy="733468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 flipH="1">
              <a:off x="1880543" y="835787"/>
              <a:ext cx="747239" cy="57787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9" name="文字方塊 38"/>
            <p:cNvSpPr txBox="1"/>
            <p:nvPr/>
          </p:nvSpPr>
          <p:spPr>
            <a:xfrm>
              <a:off x="2188368" y="680198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Cal.</a:t>
              </a:r>
              <a:endParaRPr lang="zh-TW" altLang="en-US" sz="800" dirty="0"/>
            </a:p>
          </p:txBody>
        </p:sp>
      </p:grpSp>
      <p:grpSp>
        <p:nvGrpSpPr>
          <p:cNvPr id="40" name="群組 93"/>
          <p:cNvGrpSpPr/>
          <p:nvPr/>
        </p:nvGrpSpPr>
        <p:grpSpPr>
          <a:xfrm>
            <a:off x="899592" y="1196753"/>
            <a:ext cx="981505" cy="1026359"/>
            <a:chOff x="1874973" y="3645022"/>
            <a:chExt cx="1516870" cy="1705888"/>
          </a:xfrm>
        </p:grpSpPr>
        <p:pic>
          <p:nvPicPr>
            <p:cNvPr id="41" name="Picture 6" descr="C:\Users\casperchang\AppData\Local\Microsoft\Windows\Temporary Internet Files\Content.IE5\PJAR2A9G\1200px-Gnome-fs-server.svg[1].png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1874973" y="3645022"/>
              <a:ext cx="1224136" cy="1224135"/>
            </a:xfrm>
            <a:prstGeom prst="rect">
              <a:avLst/>
            </a:prstGeom>
            <a:noFill/>
          </p:spPr>
        </p:pic>
        <p:sp>
          <p:nvSpPr>
            <p:cNvPr id="42" name="文字方塊 41"/>
            <p:cNvSpPr txBox="1"/>
            <p:nvPr/>
          </p:nvSpPr>
          <p:spPr>
            <a:xfrm>
              <a:off x="2125415" y="4961532"/>
              <a:ext cx="1266428" cy="389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SVM</a:t>
              </a:r>
              <a:r>
                <a:rPr lang="zh-TW" altLang="en-US" sz="800" dirty="0" smtClean="0"/>
                <a:t> </a:t>
              </a:r>
              <a:r>
                <a:rPr lang="en-US" altLang="zh-TW" sz="800" dirty="0" smtClean="0"/>
                <a:t>optimize</a:t>
              </a:r>
              <a:endParaRPr lang="zh-TW" altLang="en-US" sz="800" dirty="0"/>
            </a:p>
          </p:txBody>
        </p:sp>
      </p:grpSp>
      <p:grpSp>
        <p:nvGrpSpPr>
          <p:cNvPr id="43" name="群組 31"/>
          <p:cNvGrpSpPr/>
          <p:nvPr/>
        </p:nvGrpSpPr>
        <p:grpSpPr>
          <a:xfrm>
            <a:off x="3217070" y="4005065"/>
            <a:ext cx="706172" cy="879034"/>
            <a:chOff x="-8342" y="1108779"/>
            <a:chExt cx="918393" cy="819929"/>
          </a:xfrm>
        </p:grpSpPr>
        <p:pic>
          <p:nvPicPr>
            <p:cNvPr id="44" name="Picture 7" descr="C:\Users\casperchang\AppData\Local\Microsoft\Windows\Temporary Internet Files\Content.IE5\Y39A3Q2U\1200px-Computer_n_screen.svg[1].png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-8342" y="1201433"/>
              <a:ext cx="918393" cy="727275"/>
            </a:xfrm>
            <a:prstGeom prst="rect">
              <a:avLst/>
            </a:prstGeom>
            <a:noFill/>
          </p:spPr>
        </p:pic>
        <p:sp>
          <p:nvSpPr>
            <p:cNvPr id="45" name="文字方塊 44"/>
            <p:cNvSpPr txBox="1"/>
            <p:nvPr/>
          </p:nvSpPr>
          <p:spPr>
            <a:xfrm>
              <a:off x="-8342" y="1108779"/>
              <a:ext cx="736331" cy="218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R2R-PC</a:t>
              </a:r>
              <a:endParaRPr lang="zh-TW" altLang="en-US" sz="800" dirty="0"/>
            </a:p>
          </p:txBody>
        </p:sp>
      </p:grpSp>
      <p:grpSp>
        <p:nvGrpSpPr>
          <p:cNvPr id="46" name="群組 31"/>
          <p:cNvGrpSpPr/>
          <p:nvPr/>
        </p:nvGrpSpPr>
        <p:grpSpPr>
          <a:xfrm>
            <a:off x="4067258" y="4005064"/>
            <a:ext cx="661318" cy="882345"/>
            <a:chOff x="-101990" y="1108777"/>
            <a:chExt cx="860059" cy="823019"/>
          </a:xfrm>
        </p:grpSpPr>
        <p:pic>
          <p:nvPicPr>
            <p:cNvPr id="47" name="Picture 7" descr="C:\Users\casperchang\AppData\Local\Microsoft\Windows\Temporary Internet Files\Content.IE5\Y39A3Q2U\1200px-Computer_n_screen.svg[1]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-101990" y="1198811"/>
              <a:ext cx="860059" cy="732985"/>
            </a:xfrm>
            <a:prstGeom prst="rect">
              <a:avLst/>
            </a:prstGeom>
            <a:noFill/>
          </p:spPr>
        </p:pic>
        <p:sp>
          <p:nvSpPr>
            <p:cNvPr id="48" name="文字方塊 47"/>
            <p:cNvSpPr txBox="1"/>
            <p:nvPr/>
          </p:nvSpPr>
          <p:spPr>
            <a:xfrm>
              <a:off x="-8342" y="1108777"/>
              <a:ext cx="753009" cy="218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EQP-PC</a:t>
              </a:r>
              <a:endParaRPr lang="zh-TW" altLang="en-US" sz="800" dirty="0"/>
            </a:p>
          </p:txBody>
        </p:sp>
      </p:grpSp>
      <p:cxnSp>
        <p:nvCxnSpPr>
          <p:cNvPr id="49" name="肘形接點 69"/>
          <p:cNvCxnSpPr>
            <a:stCxn id="35" idx="2"/>
            <a:endCxn id="32" idx="3"/>
          </p:cNvCxnSpPr>
          <p:nvPr/>
        </p:nvCxnSpPr>
        <p:spPr>
          <a:xfrm rot="16200000" flipH="1">
            <a:off x="-121108" y="4827961"/>
            <a:ext cx="1643257" cy="68617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接點 69"/>
          <p:cNvCxnSpPr>
            <a:stCxn id="35" idx="0"/>
            <a:endCxn id="38" idx="3"/>
          </p:cNvCxnSpPr>
          <p:nvPr/>
        </p:nvCxnSpPr>
        <p:spPr>
          <a:xfrm rot="5400000" flipH="1" flipV="1">
            <a:off x="509661" y="3282253"/>
            <a:ext cx="282550" cy="587009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接點 69"/>
          <p:cNvCxnSpPr>
            <a:stCxn id="35" idx="0"/>
            <a:endCxn id="41" idx="1"/>
          </p:cNvCxnSpPr>
          <p:nvPr/>
        </p:nvCxnSpPr>
        <p:spPr>
          <a:xfrm rot="5400000" flipH="1" flipV="1">
            <a:off x="-447500" y="2369940"/>
            <a:ext cx="2152024" cy="54216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接點 69"/>
          <p:cNvCxnSpPr>
            <a:stCxn id="41" idx="3"/>
            <a:endCxn id="58" idx="0"/>
          </p:cNvCxnSpPr>
          <p:nvPr/>
        </p:nvCxnSpPr>
        <p:spPr>
          <a:xfrm>
            <a:off x="1691681" y="1565008"/>
            <a:ext cx="641103" cy="164645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接點 69"/>
          <p:cNvCxnSpPr>
            <a:stCxn id="44" idx="3"/>
            <a:endCxn id="47" idx="1"/>
          </p:cNvCxnSpPr>
          <p:nvPr/>
        </p:nvCxnSpPr>
        <p:spPr>
          <a:xfrm>
            <a:off x="3923242" y="4494249"/>
            <a:ext cx="144016" cy="25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299621" y="3140968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STEP1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299621" y="126876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rgbClr val="0000FF"/>
                </a:solidFill>
              </a:rPr>
              <a:t>STEP2</a:t>
            </a:r>
            <a:endParaRPr lang="zh-TW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56" name="肘形接點 69"/>
          <p:cNvCxnSpPr>
            <a:stCxn id="12" idx="0"/>
            <a:endCxn id="41" idx="0"/>
          </p:cNvCxnSpPr>
          <p:nvPr/>
        </p:nvCxnSpPr>
        <p:spPr>
          <a:xfrm rot="16200000" flipH="1" flipV="1">
            <a:off x="3077834" y="-729462"/>
            <a:ext cx="144017" cy="3708411"/>
          </a:xfrm>
          <a:prstGeom prst="bentConnector3">
            <a:avLst>
              <a:gd name="adj1" fmla="val -15873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491880" y="3212976"/>
            <a:ext cx="864096" cy="450051"/>
          </a:xfrm>
          <a:prstGeom prst="rect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EQ</a:t>
            </a:r>
          </a:p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寫入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79712" y="3211466"/>
            <a:ext cx="706143" cy="450051"/>
          </a:xfrm>
          <a:prstGeom prst="rect">
            <a:avLst/>
          </a:prstGeom>
          <a:solidFill>
            <a:srgbClr val="0070C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規格</a:t>
            </a:r>
            <a:endParaRPr lang="en-US" altLang="zh-TW" sz="1200" b="1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檢查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79712" y="4293096"/>
            <a:ext cx="706143" cy="450051"/>
          </a:xfrm>
          <a:prstGeom prst="rect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SVM</a:t>
            </a:r>
          </a:p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Check</a:t>
            </a:r>
          </a:p>
        </p:txBody>
      </p:sp>
      <p:sp>
        <p:nvSpPr>
          <p:cNvPr id="60" name="矩形 59"/>
          <p:cNvSpPr/>
          <p:nvPr/>
        </p:nvSpPr>
        <p:spPr>
          <a:xfrm>
            <a:off x="4990826" y="5397501"/>
            <a:ext cx="706143" cy="450051"/>
          </a:xfrm>
          <a:prstGeom prst="rect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RMS</a:t>
            </a:r>
          </a:p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卡控</a:t>
            </a:r>
            <a:endParaRPr lang="en-US" altLang="zh-TW" sz="1200" b="1" dirty="0" smtClean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61" name="直線單箭頭接點 60"/>
          <p:cNvCxnSpPr>
            <a:stCxn id="32" idx="1"/>
            <a:endCxn id="29" idx="1"/>
          </p:cNvCxnSpPr>
          <p:nvPr/>
        </p:nvCxnSpPr>
        <p:spPr>
          <a:xfrm>
            <a:off x="1763608" y="5992678"/>
            <a:ext cx="216104" cy="4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60" idx="0"/>
            <a:endCxn id="14" idx="2"/>
          </p:cNvCxnSpPr>
          <p:nvPr/>
        </p:nvCxnSpPr>
        <p:spPr>
          <a:xfrm flipV="1">
            <a:off x="5343898" y="3663027"/>
            <a:ext cx="0" cy="17344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58" idx="3"/>
            <a:endCxn id="57" idx="1"/>
          </p:cNvCxnSpPr>
          <p:nvPr/>
        </p:nvCxnSpPr>
        <p:spPr>
          <a:xfrm>
            <a:off x="2685855" y="3436492"/>
            <a:ext cx="806025" cy="15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57" idx="3"/>
            <a:endCxn id="14" idx="1"/>
          </p:cNvCxnSpPr>
          <p:nvPr/>
        </p:nvCxnSpPr>
        <p:spPr>
          <a:xfrm>
            <a:off x="4355976" y="3438002"/>
            <a:ext cx="6348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接點 133"/>
          <p:cNvCxnSpPr>
            <a:stCxn id="59" idx="1"/>
            <a:endCxn id="32" idx="0"/>
          </p:cNvCxnSpPr>
          <p:nvPr/>
        </p:nvCxnSpPr>
        <p:spPr>
          <a:xfrm rot="10800000" flipV="1">
            <a:off x="1403608" y="4518121"/>
            <a:ext cx="576104" cy="1085905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4990826" y="5847655"/>
            <a:ext cx="159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</a:rPr>
              <a:t>CIM_RMS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–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 卡控必需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?</a:t>
            </a:r>
          </a:p>
          <a:p>
            <a:r>
              <a:rPr lang="zh-TW" altLang="en-US" sz="800" b="1" dirty="0" smtClean="0">
                <a:solidFill>
                  <a:srgbClr val="0000FF"/>
                </a:solidFill>
              </a:rPr>
              <a:t>人員需註冊</a:t>
            </a:r>
            <a:endParaRPr lang="en-US" altLang="zh-TW" sz="800" b="1" dirty="0" smtClean="0">
              <a:solidFill>
                <a:srgbClr val="0000FF"/>
              </a:solidFill>
            </a:endParaRPr>
          </a:p>
          <a:p>
            <a:r>
              <a:rPr lang="en-US" altLang="zh-TW" sz="800" b="1" dirty="0" smtClean="0">
                <a:solidFill>
                  <a:srgbClr val="0000FF"/>
                </a:solidFill>
              </a:rPr>
              <a:t>R2R 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修改；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RMS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自動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bypass</a:t>
            </a:r>
            <a:endParaRPr lang="zh-TW" altLang="en-US" sz="800" b="1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498490" y="4149080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</a:rPr>
              <a:t>MXCY</a:t>
            </a:r>
          </a:p>
          <a:p>
            <a:r>
              <a:rPr lang="en-US" altLang="zh-TW" sz="800" b="1" dirty="0" smtClean="0">
                <a:solidFill>
                  <a:srgbClr val="0000FF"/>
                </a:solidFill>
              </a:rPr>
              <a:t>MXDY</a:t>
            </a:r>
            <a:endParaRPr lang="zh-TW" altLang="en-US" sz="800" b="1" dirty="0">
              <a:solidFill>
                <a:srgbClr val="0000FF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45062" y="3933056"/>
            <a:ext cx="1656184" cy="1080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>
              <a:latin typeface="Gill Sans MT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7758939" y="5343599"/>
            <a:ext cx="106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err="1" smtClean="0">
                <a:solidFill>
                  <a:srgbClr val="0000FF"/>
                </a:solidFill>
              </a:rPr>
              <a:t>CIM_Autoblock</a:t>
            </a:r>
            <a:endParaRPr lang="en-US" altLang="zh-TW" sz="800" b="1" dirty="0" smtClean="0">
              <a:solidFill>
                <a:srgbClr val="0000FF"/>
              </a:solidFill>
            </a:endParaRPr>
          </a:p>
          <a:p>
            <a:r>
              <a:rPr lang="en-US" altLang="zh-TW" sz="800" b="1" dirty="0" err="1" smtClean="0">
                <a:solidFill>
                  <a:srgbClr val="0000FF"/>
                </a:solidFill>
              </a:rPr>
              <a:t>MQC_Rule</a:t>
            </a:r>
            <a:endParaRPr lang="en-US" altLang="zh-TW" sz="800" b="1" dirty="0" smtClean="0">
              <a:solidFill>
                <a:srgbClr val="0000FF"/>
              </a:solidFill>
            </a:endParaRPr>
          </a:p>
          <a:p>
            <a:r>
              <a:rPr lang="zh-TW" altLang="en-US" sz="800" b="1" dirty="0" smtClean="0">
                <a:solidFill>
                  <a:srgbClr val="0000FF"/>
                </a:solidFill>
              </a:rPr>
              <a:t> </a:t>
            </a:r>
            <a:endParaRPr lang="zh-TW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70" name="直線單箭頭接點 69"/>
          <p:cNvCxnSpPr>
            <a:stCxn id="38" idx="1"/>
            <a:endCxn id="58" idx="1"/>
          </p:cNvCxnSpPr>
          <p:nvPr/>
        </p:nvCxnSpPr>
        <p:spPr>
          <a:xfrm>
            <a:off x="1691680" y="3434482"/>
            <a:ext cx="288032" cy="20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8" idx="2"/>
            <a:endCxn id="59" idx="0"/>
          </p:cNvCxnSpPr>
          <p:nvPr/>
        </p:nvCxnSpPr>
        <p:spPr>
          <a:xfrm>
            <a:off x="2332784" y="3661517"/>
            <a:ext cx="0" cy="6315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4355976" y="2708920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</a:rPr>
              <a:t>OOC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規格卡控 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&gt;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100</a:t>
            </a:r>
          </a:p>
          <a:p>
            <a:r>
              <a:rPr lang="en-US" altLang="zh-TW" sz="800" b="1" dirty="0" smtClean="0">
                <a:solidFill>
                  <a:srgbClr val="0000FF"/>
                </a:solidFill>
              </a:rPr>
              <a:t>Auto-MQC</a:t>
            </a:r>
          </a:p>
          <a:p>
            <a:r>
              <a:rPr lang="en-US" altLang="zh-TW" sz="800" b="1" dirty="0" smtClean="0">
                <a:solidFill>
                  <a:srgbClr val="0000FF"/>
                </a:solidFill>
              </a:rPr>
              <a:t>APC??</a:t>
            </a:r>
          </a:p>
          <a:p>
            <a:r>
              <a:rPr lang="en-US" altLang="zh-TW" sz="800" b="1" dirty="0" smtClean="0">
                <a:solidFill>
                  <a:srgbClr val="0000FF"/>
                </a:solidFill>
              </a:rPr>
              <a:t>CIM??</a:t>
            </a:r>
            <a:endParaRPr lang="zh-TW" altLang="en-US" sz="800" b="1" dirty="0">
              <a:solidFill>
                <a:srgbClr val="0000FF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339752" y="2997532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FF0000"/>
                </a:solidFill>
              </a:rPr>
              <a:t>SVM</a:t>
            </a:r>
            <a:endParaRPr lang="zh-TW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74" name="肘形接點 73"/>
          <p:cNvCxnSpPr>
            <a:stCxn id="24" idx="3"/>
            <a:endCxn id="12" idx="3"/>
          </p:cNvCxnSpPr>
          <p:nvPr/>
        </p:nvCxnSpPr>
        <p:spPr>
          <a:xfrm flipH="1" flipV="1">
            <a:off x="7020272" y="1484784"/>
            <a:ext cx="1728192" cy="2241250"/>
          </a:xfrm>
          <a:prstGeom prst="bentConnector3">
            <a:avLst>
              <a:gd name="adj1" fmla="val -13228"/>
            </a:avLst>
          </a:prstGeom>
          <a:ln w="28575">
            <a:solidFill>
              <a:srgbClr val="0000FF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7164288" y="980728"/>
            <a:ext cx="15973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</a:rPr>
              <a:t>R2R 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效度</a:t>
            </a:r>
            <a:endParaRPr lang="zh-TW" altLang="en-US" sz="800" b="1" dirty="0">
              <a:solidFill>
                <a:srgbClr val="0000FF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313414" y="2690917"/>
            <a:ext cx="1003466" cy="450051"/>
          </a:xfrm>
          <a:prstGeom prst="rect">
            <a:avLst/>
          </a:prstGeom>
          <a:solidFill>
            <a:srgbClr val="FFC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Auto-Block</a:t>
            </a:r>
          </a:p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APC</a:t>
            </a:r>
            <a:endParaRPr lang="zh-TW" altLang="en-US" sz="1200" b="1" dirty="0">
              <a:solidFill>
                <a:schemeClr val="tx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77" name="肘形接點 76"/>
          <p:cNvCxnSpPr>
            <a:stCxn id="14" idx="3"/>
            <a:endCxn id="76" idx="1"/>
          </p:cNvCxnSpPr>
          <p:nvPr/>
        </p:nvCxnSpPr>
        <p:spPr>
          <a:xfrm flipV="1">
            <a:off x="5696969" y="2915943"/>
            <a:ext cx="616445" cy="52205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1763688" y="2708920"/>
            <a:ext cx="1152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 smtClean="0">
                <a:solidFill>
                  <a:srgbClr val="0000FF"/>
                </a:solidFill>
              </a:rPr>
              <a:t>OOS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規格卡控 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&gt;</a:t>
            </a:r>
            <a:r>
              <a:rPr lang="zh-TW" altLang="en-US" sz="800" b="1" dirty="0" smtClean="0">
                <a:solidFill>
                  <a:srgbClr val="0000FF"/>
                </a:solidFill>
              </a:rPr>
              <a:t> </a:t>
            </a:r>
            <a:r>
              <a:rPr lang="en-US" altLang="zh-TW" sz="800" b="1" dirty="0" smtClean="0">
                <a:solidFill>
                  <a:srgbClr val="0000FF"/>
                </a:solidFill>
              </a:rPr>
              <a:t>100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>
          <a:xfrm>
            <a:off x="528638" y="128588"/>
            <a:ext cx="7373937" cy="644525"/>
          </a:xfrm>
        </p:spPr>
        <p:txBody>
          <a:bodyPr/>
          <a:lstStyle/>
          <a:p>
            <a:pPr eaLnBrk="1" hangingPunct="1"/>
            <a:r>
              <a:rPr lang="zh-TW" altLang="en-US" smtClean="0">
                <a:solidFill>
                  <a:srgbClr val="404040"/>
                </a:solidFill>
              </a:rPr>
              <a:t>落地實際效益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1"/>
          <p:cNvGrpSpPr/>
          <p:nvPr/>
        </p:nvGrpSpPr>
        <p:grpSpPr>
          <a:xfrm>
            <a:off x="5580112" y="1268760"/>
            <a:ext cx="792088" cy="1014776"/>
            <a:chOff x="743736" y="1172901"/>
            <a:chExt cx="1030128" cy="946544"/>
          </a:xfrm>
        </p:grpSpPr>
        <p:pic>
          <p:nvPicPr>
            <p:cNvPr id="5" name="Picture 7" descr="C:\Users\casperchang\AppData\Local\Microsoft\Windows\Temporary Internet Files\Content.IE5\Y39A3Q2U\1200px-Computer_n_screen.svg[1].png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743736" y="1172901"/>
              <a:ext cx="936480" cy="777489"/>
            </a:xfrm>
            <a:prstGeom prst="rect">
              <a:avLst/>
            </a:prstGeom>
            <a:noFill/>
          </p:spPr>
        </p:pic>
        <p:sp>
          <p:nvSpPr>
            <p:cNvPr id="6" name="文字方塊 5"/>
            <p:cNvSpPr txBox="1"/>
            <p:nvPr/>
          </p:nvSpPr>
          <p:spPr>
            <a:xfrm>
              <a:off x="1020855" y="1856546"/>
              <a:ext cx="753009" cy="26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EQP-PC</a:t>
              </a:r>
              <a:endParaRPr lang="zh-TW" altLang="en-US" sz="800" dirty="0"/>
            </a:p>
          </p:txBody>
        </p:sp>
      </p:grpSp>
      <p:grpSp>
        <p:nvGrpSpPr>
          <p:cNvPr id="7" name="群組 93"/>
          <p:cNvGrpSpPr/>
          <p:nvPr/>
        </p:nvGrpSpPr>
        <p:grpSpPr>
          <a:xfrm>
            <a:off x="3141082" y="1404404"/>
            <a:ext cx="792090" cy="1007532"/>
            <a:chOff x="1874973" y="3645022"/>
            <a:chExt cx="1224136" cy="1674597"/>
          </a:xfrm>
        </p:grpSpPr>
        <p:pic>
          <p:nvPicPr>
            <p:cNvPr id="8" name="Picture 6" descr="C:\Users\casperchang\AppData\Local\Microsoft\Windows\Temporary Internet Files\Content.IE5\PJAR2A9G\1200px-Gnome-fs-server.svg[1]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874973" y="3645022"/>
              <a:ext cx="1224136" cy="1224135"/>
            </a:xfrm>
            <a:prstGeom prst="rect">
              <a:avLst/>
            </a:prstGeom>
            <a:noFill/>
          </p:spPr>
        </p:pic>
        <p:sp>
          <p:nvSpPr>
            <p:cNvPr id="9" name="文字方塊 8"/>
            <p:cNvSpPr txBox="1"/>
            <p:nvPr/>
          </p:nvSpPr>
          <p:spPr>
            <a:xfrm>
              <a:off x="2125413" y="4961534"/>
              <a:ext cx="780865" cy="358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00" dirty="0" smtClean="0"/>
                <a:t>OA</a:t>
              </a:r>
              <a:r>
                <a:rPr lang="zh-TW" altLang="en-US" sz="800" dirty="0" smtClean="0"/>
                <a:t> </a:t>
              </a:r>
              <a:r>
                <a:rPr lang="en-US" altLang="zh-TW" sz="800" dirty="0" smtClean="0"/>
                <a:t>PC</a:t>
              </a:r>
              <a:endParaRPr lang="zh-TW" altLang="en-US" sz="800" dirty="0"/>
            </a:p>
          </p:txBody>
        </p:sp>
      </p:grpSp>
      <p:cxnSp>
        <p:nvCxnSpPr>
          <p:cNvPr id="10" name="直線單箭頭接點 9"/>
          <p:cNvCxnSpPr/>
          <p:nvPr/>
        </p:nvCxnSpPr>
        <p:spPr>
          <a:xfrm flipH="1">
            <a:off x="4077187" y="1929946"/>
            <a:ext cx="136815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213072" y="200195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 smtClean="0"/>
              <a:t>取回機台資料</a:t>
            </a:r>
            <a:endParaRPr lang="en-US" altLang="zh-TW" sz="800" b="1" dirty="0" smtClean="0"/>
          </a:p>
          <a:p>
            <a:pPr algn="ctr"/>
            <a:r>
              <a:rPr lang="en-US" altLang="zh-TW" sz="800" b="1" dirty="0" smtClean="0"/>
              <a:t>Recipe Log</a:t>
            </a:r>
            <a:endParaRPr lang="zh-TW" altLang="en-US" sz="800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013291" y="2052476"/>
            <a:ext cx="452276" cy="48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8033" y="5184576"/>
            <a:ext cx="1619671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875274" y="5176204"/>
            <a:ext cx="1544598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" name="群組 71"/>
          <p:cNvGrpSpPr/>
          <p:nvPr/>
        </p:nvGrpSpPr>
        <p:grpSpPr>
          <a:xfrm>
            <a:off x="611560" y="1340768"/>
            <a:ext cx="2250188" cy="1800200"/>
            <a:chOff x="899592" y="1268760"/>
            <a:chExt cx="2250188" cy="1800200"/>
          </a:xfrm>
        </p:grpSpPr>
        <p:sp>
          <p:nvSpPr>
            <p:cNvPr id="26" name="矩形 25"/>
            <p:cNvSpPr/>
            <p:nvPr/>
          </p:nvSpPr>
          <p:spPr bwMode="auto">
            <a:xfrm>
              <a:off x="899592" y="1268760"/>
              <a:ext cx="1800200" cy="2160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00</a:t>
              </a:r>
              <a:r>
                <a:rPr lang="zh-TW" altLang="en-US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 座標為 正 </a:t>
              </a:r>
              <a:r>
                <a:rPr lang="en-US" altLang="zh-TW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/</a:t>
              </a:r>
              <a:r>
                <a:rPr lang="zh-TW" altLang="en-US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 </a:t>
              </a:r>
              <a:r>
                <a:rPr lang="en-US" altLang="zh-TW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FF </a:t>
              </a:r>
              <a:r>
                <a:rPr lang="zh-TW" altLang="en-US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座標為 負</a:t>
              </a:r>
              <a:endParaRPr kumimoji="1" lang="zh-TW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899592" y="2395036"/>
              <a:ext cx="2250188" cy="6739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6" name="群組 48"/>
            <p:cNvGrpSpPr/>
            <p:nvPr/>
          </p:nvGrpSpPr>
          <p:grpSpPr>
            <a:xfrm>
              <a:off x="899592" y="1544548"/>
              <a:ext cx="1953977" cy="732324"/>
              <a:chOff x="213906" y="3265435"/>
              <a:chExt cx="4214191" cy="1440184"/>
            </a:xfrm>
          </p:grpSpPr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213906" y="3265435"/>
                <a:ext cx="4214191" cy="144018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" name="矩形 17"/>
              <p:cNvSpPr/>
              <p:nvPr/>
            </p:nvSpPr>
            <p:spPr bwMode="auto">
              <a:xfrm>
                <a:off x="1590259" y="3664947"/>
                <a:ext cx="481100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522174" y="3674886"/>
                <a:ext cx="454996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682188" y="4005115"/>
                <a:ext cx="483363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1590259" y="3998886"/>
                <a:ext cx="481100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3420308" y="4008825"/>
                <a:ext cx="462672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690144" y="4345283"/>
                <a:ext cx="475406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 bwMode="auto">
              <a:xfrm>
                <a:off x="2510252" y="4348993"/>
                <a:ext cx="466917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 bwMode="auto">
              <a:xfrm>
                <a:off x="3430245" y="4339054"/>
                <a:ext cx="452733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1331640" y="2060848"/>
              <a:ext cx="1440160" cy="610395"/>
              <a:chOff x="833878" y="2673887"/>
              <a:chExt cx="1941195" cy="1547201"/>
            </a:xfrm>
          </p:grpSpPr>
          <p:cxnSp>
            <p:nvCxnSpPr>
              <p:cNvPr id="28" name="直線單箭頭接點 27"/>
              <p:cNvCxnSpPr/>
              <p:nvPr/>
            </p:nvCxnSpPr>
            <p:spPr>
              <a:xfrm flipH="1" flipV="1">
                <a:off x="833878" y="2761055"/>
                <a:ext cx="102163" cy="1373009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 flipH="1" flipV="1">
                <a:off x="1319177" y="2673887"/>
                <a:ext cx="170068" cy="134054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H="1" flipV="1">
                <a:off x="2631056" y="3068961"/>
                <a:ext cx="144017" cy="11521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 flipH="1" flipV="1">
                <a:off x="1951638" y="3068959"/>
                <a:ext cx="144017" cy="11521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395536" y="3789040"/>
            <a:ext cx="129614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向下箭號 32"/>
          <p:cNvSpPr/>
          <p:nvPr/>
        </p:nvSpPr>
        <p:spPr>
          <a:xfrm rot="10800000">
            <a:off x="179512" y="2924944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grpSp>
        <p:nvGrpSpPr>
          <p:cNvPr id="34" name="群組 48"/>
          <p:cNvGrpSpPr/>
          <p:nvPr/>
        </p:nvGrpSpPr>
        <p:grpSpPr>
          <a:xfrm>
            <a:off x="6588224" y="1268760"/>
            <a:ext cx="2448272" cy="936104"/>
            <a:chOff x="188844" y="3288734"/>
            <a:chExt cx="4214191" cy="1440184"/>
          </a:xfrm>
        </p:grpSpPr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188844" y="3288734"/>
              <a:ext cx="4214191" cy="14401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6" name="矩形 35"/>
            <p:cNvSpPr/>
            <p:nvPr/>
          </p:nvSpPr>
          <p:spPr bwMode="auto">
            <a:xfrm>
              <a:off x="1590259" y="3664947"/>
              <a:ext cx="481100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522174" y="3674886"/>
              <a:ext cx="454996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682188" y="4005115"/>
              <a:ext cx="483363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590259" y="3998886"/>
              <a:ext cx="481100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3420308" y="4008825"/>
              <a:ext cx="462672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690144" y="4345283"/>
              <a:ext cx="475406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510252" y="4348993"/>
              <a:ext cx="466917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430245" y="4339054"/>
              <a:ext cx="452733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</p:grpSp>
      <p:cxnSp>
        <p:nvCxnSpPr>
          <p:cNvPr id="44" name="直線單箭頭接點 43"/>
          <p:cNvCxnSpPr/>
          <p:nvPr/>
        </p:nvCxnSpPr>
        <p:spPr>
          <a:xfrm>
            <a:off x="4067944" y="1620428"/>
            <a:ext cx="13681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995936" y="1116372"/>
            <a:ext cx="452276" cy="48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文字方塊 45"/>
          <p:cNvSpPr txBox="1"/>
          <p:nvPr/>
        </p:nvSpPr>
        <p:spPr>
          <a:xfrm>
            <a:off x="4530449" y="126038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 smtClean="0"/>
              <a:t>丟回機台</a:t>
            </a:r>
            <a:endParaRPr lang="en-US" altLang="zh-TW" sz="800" b="1" dirty="0" smtClean="0"/>
          </a:p>
          <a:p>
            <a:pPr algn="ctr"/>
            <a:r>
              <a:rPr lang="en-US" altLang="zh-TW" sz="800" b="1" dirty="0" smtClean="0"/>
              <a:t>Recipe Log</a:t>
            </a:r>
            <a:endParaRPr lang="zh-TW" altLang="en-US" sz="800" b="1" dirty="0"/>
          </a:p>
        </p:txBody>
      </p:sp>
      <p:sp>
        <p:nvSpPr>
          <p:cNvPr id="48" name="向下箭號 47"/>
          <p:cNvSpPr/>
          <p:nvPr/>
        </p:nvSpPr>
        <p:spPr>
          <a:xfrm>
            <a:off x="6372200" y="2420888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527037" y="256490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b="1" dirty="0" smtClean="0"/>
              <a:t>Auto Process</a:t>
            </a:r>
          </a:p>
          <a:p>
            <a:r>
              <a:rPr lang="zh-TW" altLang="en-US" sz="800" b="1" dirty="0" smtClean="0"/>
              <a:t>常駐機台掃描</a:t>
            </a:r>
            <a:endParaRPr lang="en-US" altLang="zh-TW" sz="800" b="1" dirty="0" smtClean="0"/>
          </a:p>
          <a:p>
            <a:r>
              <a:rPr lang="zh-TW" altLang="en-US" sz="800" b="1" dirty="0" smtClean="0"/>
              <a:t>機台檔案修改追蹤</a:t>
            </a:r>
            <a:endParaRPr lang="en-US" altLang="zh-TW" sz="800" b="1" dirty="0" smtClean="0"/>
          </a:p>
        </p:txBody>
      </p:sp>
      <p:sp>
        <p:nvSpPr>
          <p:cNvPr id="50" name="向下箭號 49"/>
          <p:cNvSpPr/>
          <p:nvPr/>
        </p:nvSpPr>
        <p:spPr>
          <a:xfrm>
            <a:off x="6372200" y="3717032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804248" y="3717032"/>
            <a:ext cx="1463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b="1" dirty="0" smtClean="0"/>
              <a:t>機台自動連點 </a:t>
            </a:r>
            <a:r>
              <a:rPr lang="en-US" altLang="zh-TW" sz="800" b="1" dirty="0" smtClean="0"/>
              <a:t>AUTO-IT</a:t>
            </a:r>
          </a:p>
          <a:p>
            <a:r>
              <a:rPr lang="zh-TW" altLang="en-US" sz="800" b="1" dirty="0"/>
              <a:t>自動</a:t>
            </a:r>
            <a:r>
              <a:rPr lang="en-US" altLang="zh-TW" sz="800" b="1" dirty="0"/>
              <a:t>Reload</a:t>
            </a:r>
            <a:r>
              <a:rPr lang="zh-TW" altLang="en-US" sz="800" b="1" dirty="0" smtClean="0"/>
              <a:t>參數，寫入</a:t>
            </a:r>
            <a:r>
              <a:rPr lang="en-US" altLang="zh-TW" sz="800" b="1" dirty="0" smtClean="0"/>
              <a:t>EQP</a:t>
            </a:r>
            <a:endParaRPr lang="zh-TW" altLang="en-US" sz="800" b="1" dirty="0"/>
          </a:p>
        </p:txBody>
      </p:sp>
      <p:sp>
        <p:nvSpPr>
          <p:cNvPr id="53" name="向下箭號 52"/>
          <p:cNvSpPr/>
          <p:nvPr/>
        </p:nvSpPr>
        <p:spPr>
          <a:xfrm>
            <a:off x="6372200" y="5257808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789069" y="5229200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b="1" dirty="0" smtClean="0"/>
              <a:t>MQC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/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EQP</a:t>
            </a:r>
            <a:r>
              <a:rPr lang="zh-TW" altLang="en-US" sz="800" b="1" dirty="0" smtClean="0"/>
              <a:t> 自動流程</a:t>
            </a:r>
            <a:endParaRPr lang="zh-TW" altLang="en-US" sz="800" b="1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0" y="4005064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1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572000" y="2348880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2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79512" y="980728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3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444208" y="2996952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6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444208" y="4149080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7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6256" y="2564904"/>
            <a:ext cx="648072" cy="73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04248" y="4077072"/>
            <a:ext cx="71000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95853" y="4077073"/>
            <a:ext cx="1648147" cy="108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文字方塊 65"/>
          <p:cNvSpPr txBox="1"/>
          <p:nvPr/>
        </p:nvSpPr>
        <p:spPr>
          <a:xfrm>
            <a:off x="323528" y="3284984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b="1" dirty="0" smtClean="0"/>
              <a:t>ENG</a:t>
            </a:r>
            <a:r>
              <a:rPr lang="zh-TW" altLang="en-US" sz="800" b="1" dirty="0" smtClean="0"/>
              <a:t> 輸入補值參數</a:t>
            </a:r>
            <a:endParaRPr lang="en-US" altLang="zh-TW" sz="800" b="1" dirty="0" smtClean="0"/>
          </a:p>
          <a:p>
            <a:r>
              <a:rPr lang="zh-TW" altLang="en-US" sz="800" b="1" dirty="0" smtClean="0">
                <a:solidFill>
                  <a:srgbClr val="FF0000"/>
                </a:solidFill>
              </a:rPr>
              <a:t>→依照公式提供修改後補值預估 </a:t>
            </a:r>
            <a:r>
              <a:rPr lang="en-US" altLang="zh-TW" sz="800" b="1" dirty="0" smtClean="0">
                <a:solidFill>
                  <a:srgbClr val="FF0000"/>
                </a:solidFill>
              </a:rPr>
              <a:t>MQC/MAP</a:t>
            </a:r>
            <a:r>
              <a:rPr lang="zh-TW" altLang="en-US" sz="800" b="1" dirty="0" smtClean="0">
                <a:solidFill>
                  <a:srgbClr val="FF0000"/>
                </a:solidFill>
              </a:rPr>
              <a:t> </a:t>
            </a:r>
            <a:endParaRPr lang="en-US" altLang="zh-TW" sz="800" b="1" dirty="0" smtClean="0">
              <a:solidFill>
                <a:srgbClr val="FF0000"/>
              </a:solidFill>
            </a:endParaRPr>
          </a:p>
          <a:p>
            <a:r>
              <a:rPr lang="zh-TW" altLang="en-US" sz="800" b="1" dirty="0"/>
              <a:t>確認</a:t>
            </a:r>
            <a:r>
              <a:rPr lang="en-US" altLang="zh-TW" sz="800" b="1" dirty="0"/>
              <a:t>OK</a:t>
            </a:r>
            <a:r>
              <a:rPr lang="zh-TW" altLang="en-US" sz="800" b="1" dirty="0"/>
              <a:t>；執行自動補值程序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323528" y="4869160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b="1" dirty="0" smtClean="0"/>
              <a:t>ALN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MQC</a:t>
            </a:r>
            <a:r>
              <a:rPr lang="zh-TW" altLang="en-US" sz="800" b="1" dirty="0" smtClean="0"/>
              <a:t>資訊整合於網頁</a:t>
            </a:r>
            <a:endParaRPr lang="en-US" altLang="zh-TW" sz="800" b="1" dirty="0" smtClean="0"/>
          </a:p>
          <a:p>
            <a:r>
              <a:rPr lang="zh-TW" altLang="en-US" sz="800" b="1" dirty="0"/>
              <a:t>秀</a:t>
            </a:r>
            <a:r>
              <a:rPr lang="zh-TW" altLang="en-US" sz="800" b="1" dirty="0" smtClean="0"/>
              <a:t>出 </a:t>
            </a:r>
            <a:r>
              <a:rPr lang="en-US" altLang="zh-TW" sz="800" b="1" dirty="0" smtClean="0"/>
              <a:t>MQC/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MAP</a:t>
            </a:r>
            <a:r>
              <a:rPr lang="zh-TW" altLang="en-US" sz="800" b="1" dirty="0" smtClean="0"/>
              <a:t> 資料</a:t>
            </a:r>
            <a:endParaRPr lang="zh-TW" altLang="en-US" sz="800" b="1" dirty="0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13" cstate="print"/>
          <a:srcRect l="58281"/>
          <a:stretch>
            <a:fillRect/>
          </a:stretch>
        </p:blipFill>
        <p:spPr bwMode="auto">
          <a:xfrm>
            <a:off x="2562790" y="3717032"/>
            <a:ext cx="92770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13" cstate="print"/>
          <a:srcRect r="60960"/>
          <a:stretch>
            <a:fillRect/>
          </a:stretch>
        </p:blipFill>
        <p:spPr bwMode="auto">
          <a:xfrm>
            <a:off x="1685204" y="3717032"/>
            <a:ext cx="86811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文字方塊 70"/>
          <p:cNvSpPr txBox="1"/>
          <p:nvPr/>
        </p:nvSpPr>
        <p:spPr>
          <a:xfrm>
            <a:off x="4572000" y="980728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FF00"/>
                </a:solidFill>
              </a:rPr>
              <a:t>4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567731" y="980728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b="1" dirty="0" smtClean="0"/>
              <a:t>將</a:t>
            </a:r>
            <a:r>
              <a:rPr lang="en-US" altLang="zh-TW" sz="800" b="1" dirty="0" smtClean="0"/>
              <a:t>ENG</a:t>
            </a:r>
            <a:r>
              <a:rPr lang="zh-TW" altLang="en-US" sz="800" b="1" dirty="0" smtClean="0"/>
              <a:t> 輸入補值參數轉成 </a:t>
            </a:r>
            <a:r>
              <a:rPr lang="en-US" altLang="zh-TW" sz="800" b="1" dirty="0" smtClean="0"/>
              <a:t>16</a:t>
            </a:r>
            <a:r>
              <a:rPr lang="zh-TW" altLang="en-US" sz="800" b="1" dirty="0" smtClean="0"/>
              <a:t>進制</a:t>
            </a:r>
            <a:endParaRPr lang="en-US" altLang="zh-TW" sz="800" b="1" dirty="0" smtClean="0"/>
          </a:p>
          <a:p>
            <a:r>
              <a:rPr lang="zh-TW" altLang="en-US" sz="800" b="1" dirty="0" smtClean="0"/>
              <a:t>輸入到相對應欄位</a:t>
            </a:r>
            <a:r>
              <a:rPr lang="zh-TW" altLang="en-US" sz="800" b="1" dirty="0"/>
              <a:t> </a:t>
            </a:r>
            <a:r>
              <a:rPr lang="en-US" altLang="zh-TW" sz="800" b="1" dirty="0" smtClean="0"/>
              <a:t>X/Y/</a:t>
            </a:r>
            <a:r>
              <a:rPr lang="el-GR" altLang="zh-TW" sz="800" b="1" dirty="0" smtClean="0">
                <a:latin typeface="微軟正黑體"/>
                <a:ea typeface="微軟正黑體"/>
              </a:rPr>
              <a:t>θ</a:t>
            </a:r>
            <a:r>
              <a:rPr lang="zh-TW" altLang="en-US" sz="800" b="1" dirty="0" smtClean="0">
                <a:latin typeface="微軟正黑體"/>
                <a:ea typeface="微軟正黑體"/>
              </a:rPr>
              <a:t>，</a:t>
            </a:r>
            <a:r>
              <a:rPr lang="en-US" altLang="zh-TW" sz="800" b="1" dirty="0" smtClean="0">
                <a:latin typeface="微軟正黑體"/>
                <a:ea typeface="微軟正黑體"/>
              </a:rPr>
              <a:t>Doe</a:t>
            </a:r>
            <a:r>
              <a:rPr lang="zh-TW" altLang="en-US" sz="800" b="1" dirty="0" smtClean="0">
                <a:latin typeface="微軟正黑體"/>
                <a:ea typeface="微軟正黑體"/>
              </a:rPr>
              <a:t>，</a:t>
            </a:r>
            <a:r>
              <a:rPr lang="en-US" altLang="zh-TW" sz="800" b="1" dirty="0" smtClean="0">
                <a:latin typeface="微軟正黑體"/>
                <a:ea typeface="微軟正黑體"/>
              </a:rPr>
              <a:t>Temp</a:t>
            </a:r>
            <a:endParaRPr lang="en-US" altLang="zh-TW" sz="800" b="1" dirty="0" smtClean="0"/>
          </a:p>
        </p:txBody>
      </p:sp>
      <p:sp>
        <p:nvSpPr>
          <p:cNvPr id="74" name="文字方塊 73"/>
          <p:cNvSpPr txBox="1"/>
          <p:nvPr/>
        </p:nvSpPr>
        <p:spPr>
          <a:xfrm>
            <a:off x="6588224" y="908720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5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859220" y="909300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b="1" dirty="0"/>
              <a:t>覆蓋</a:t>
            </a:r>
            <a:r>
              <a:rPr lang="zh-TW" altLang="en-US" sz="800" b="1" dirty="0" smtClean="0"/>
              <a:t>回原先檔案存取位置</a:t>
            </a:r>
            <a:endParaRPr lang="en-US" altLang="zh-TW" sz="800" b="1" dirty="0" smtClean="0"/>
          </a:p>
        </p:txBody>
      </p:sp>
      <p:sp>
        <p:nvSpPr>
          <p:cNvPr id="76" name="文字方塊 75"/>
          <p:cNvSpPr txBox="1"/>
          <p:nvPr/>
        </p:nvSpPr>
        <p:spPr>
          <a:xfrm>
            <a:off x="6462614" y="5661248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FF00"/>
                </a:solidFill>
              </a:rPr>
              <a:t>8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85346" y="5445224"/>
            <a:ext cx="2251150" cy="137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3" name="群組 82"/>
          <p:cNvGrpSpPr/>
          <p:nvPr/>
        </p:nvGrpSpPr>
        <p:grpSpPr>
          <a:xfrm>
            <a:off x="3419872" y="4797152"/>
            <a:ext cx="2448272" cy="1988840"/>
            <a:chOff x="3275856" y="4797152"/>
            <a:chExt cx="2448272" cy="1988840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851920" y="5301208"/>
              <a:ext cx="1760866" cy="1311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文字方塊 78"/>
            <p:cNvSpPr txBox="1"/>
            <p:nvPr/>
          </p:nvSpPr>
          <p:spPr>
            <a:xfrm>
              <a:off x="3851920" y="4941168"/>
              <a:ext cx="269626" cy="27699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>
                  <a:solidFill>
                    <a:srgbClr val="FFFF00"/>
                  </a:solidFill>
                </a:rPr>
                <a:t>9</a:t>
              </a:r>
              <a:endParaRPr lang="zh-TW" alt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4130422" y="4869160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800" b="1" dirty="0" smtClean="0"/>
                <a:t>達思星</a:t>
              </a:r>
              <a:r>
                <a:rPr lang="en-US" altLang="zh-TW" sz="800" b="1" dirty="0" smtClean="0"/>
                <a:t>-</a:t>
              </a:r>
              <a:r>
                <a:rPr lang="zh-TW" altLang="en-US" sz="800" b="1" dirty="0" smtClean="0"/>
                <a:t>最佳化數值</a:t>
              </a:r>
              <a:endParaRPr lang="en-US" altLang="zh-TW" sz="800" b="1" dirty="0" smtClean="0"/>
            </a:p>
            <a:p>
              <a:r>
                <a:rPr lang="en-US" altLang="zh-TW" sz="800" b="1" dirty="0" smtClean="0"/>
                <a:t>MQC</a:t>
              </a:r>
              <a:r>
                <a:rPr lang="zh-TW" altLang="en-US" sz="800" b="1" dirty="0"/>
                <a:t> </a:t>
              </a:r>
              <a:r>
                <a:rPr lang="zh-TW" altLang="en-US" sz="800" b="1" dirty="0" smtClean="0"/>
                <a:t>補值公式計算 </a:t>
              </a:r>
              <a:r>
                <a:rPr lang="en-US" altLang="zh-TW" sz="800" b="1" dirty="0" smtClean="0"/>
                <a:t>–</a:t>
              </a:r>
              <a:r>
                <a:rPr lang="zh-TW" altLang="en-US" sz="800" b="1" dirty="0" smtClean="0"/>
                <a:t> </a:t>
              </a:r>
              <a:r>
                <a:rPr lang="zh-TW" altLang="en-US" sz="800" b="1" dirty="0"/>
                <a:t>非接曝</a:t>
              </a:r>
              <a:r>
                <a:rPr lang="zh-TW" altLang="en-US" sz="800" b="1" dirty="0" smtClean="0"/>
                <a:t>型</a:t>
              </a:r>
              <a:endParaRPr lang="en-US" altLang="zh-TW" sz="800" b="1" dirty="0" smtClean="0">
                <a:solidFill>
                  <a:srgbClr val="FF0000"/>
                </a:solidFill>
              </a:endParaRPr>
            </a:p>
            <a:p>
              <a:r>
                <a:rPr lang="zh-TW" altLang="en-US" sz="800" b="1" dirty="0" smtClean="0">
                  <a:solidFill>
                    <a:srgbClr val="FF0000"/>
                  </a:solidFill>
                </a:rPr>
                <a:t>最後階段</a:t>
              </a:r>
              <a:endParaRPr lang="en-US" altLang="zh-TW" sz="8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707904" y="4797152"/>
              <a:ext cx="2016224" cy="19888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latin typeface="Gill Sans MT" pitchFamily="34" charset="0"/>
              </a:endParaRPr>
            </a:p>
          </p:txBody>
        </p:sp>
        <p:sp>
          <p:nvSpPr>
            <p:cNvPr id="80" name="向下箭號 79"/>
            <p:cNvSpPr/>
            <p:nvPr/>
          </p:nvSpPr>
          <p:spPr>
            <a:xfrm rot="5400000">
              <a:off x="3261552" y="5675552"/>
              <a:ext cx="360040" cy="331432"/>
            </a:xfrm>
            <a:prstGeom prst="downArrow">
              <a:avLst/>
            </a:prstGeom>
            <a:solidFill>
              <a:srgbClr val="449E9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latin typeface="Gill Sans MT" pitchFamily="34" charset="0"/>
              </a:endParaRPr>
            </a:p>
          </p:txBody>
        </p:sp>
      </p:grpSp>
      <p:sp>
        <p:nvSpPr>
          <p:cNvPr id="84" name="向下箭號 83"/>
          <p:cNvSpPr/>
          <p:nvPr/>
        </p:nvSpPr>
        <p:spPr>
          <a:xfrm rot="5400000">
            <a:off x="5882448" y="5675552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85" name="標題 1"/>
          <p:cNvSpPr txBox="1">
            <a:spLocks/>
          </p:cNvSpPr>
          <p:nvPr/>
        </p:nvSpPr>
        <p:spPr bwMode="auto">
          <a:xfrm>
            <a:off x="431800" y="142875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現場作業流程 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– 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落地流程規劃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>
          <a:xfrm>
            <a:off x="528638" y="128588"/>
            <a:ext cx="7373937" cy="644525"/>
          </a:xfrm>
        </p:spPr>
        <p:txBody>
          <a:bodyPr/>
          <a:lstStyle/>
          <a:p>
            <a:pPr eaLnBrk="1" hangingPunct="1"/>
            <a:r>
              <a:rPr lang="zh-TW" altLang="en-US" smtClean="0">
                <a:solidFill>
                  <a:srgbClr val="404040"/>
                </a:solidFill>
              </a:rPr>
              <a:t>專案平展限制式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137324"/>
          </a:xfrm>
        </p:spPr>
        <p:txBody>
          <a:bodyPr/>
          <a:lstStyle/>
          <a:p>
            <a:r>
              <a:rPr lang="en-US" altLang="zh-TW" dirty="0" smtClean="0"/>
              <a:t>EQP _ Deco</a:t>
            </a:r>
          </a:p>
          <a:p>
            <a:endParaRPr lang="zh-TW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11430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現場作業流程 </a:t>
            </a:r>
            <a:r>
              <a:rPr lang="en-US" altLang="zh-TW" dirty="0" smtClean="0"/>
              <a:t>– </a:t>
            </a:r>
            <a:r>
              <a:rPr lang="zh-TW" altLang="en-US" sz="1600" dirty="0" smtClean="0"/>
              <a:t>欄位資料寫入確認方式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79512" y="836712"/>
            <a:ext cx="878497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8" y="1747838"/>
            <a:ext cx="892333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431800" y="142875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現場作業流程 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– 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欄位資料寫入確認結果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71600" y="620688"/>
            <a:ext cx="233464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563888" y="620688"/>
            <a:ext cx="4680520" cy="310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747378" y="3768402"/>
            <a:ext cx="5632934" cy="2972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27869" y="44624"/>
            <a:ext cx="7374505" cy="744081"/>
          </a:xfrm>
        </p:spPr>
        <p:txBody>
          <a:bodyPr/>
          <a:lstStyle/>
          <a:p>
            <a:r>
              <a:rPr lang="zh-TW" altLang="en-US" dirty="0" smtClean="0"/>
              <a:t>現場作業流程；</a:t>
            </a:r>
            <a:r>
              <a:rPr lang="en-US" altLang="zh-TW" sz="1800" dirty="0" smtClean="0"/>
              <a:t>FTP</a:t>
            </a:r>
            <a:r>
              <a:rPr lang="zh-TW" altLang="en-US" sz="1800" dirty="0" smtClean="0"/>
              <a:t>防火牆設定開放</a:t>
            </a:r>
            <a:endParaRPr lang="zh-TW" altLang="en-US" sz="1800" dirty="0"/>
          </a:p>
        </p:txBody>
      </p:sp>
      <p:sp>
        <p:nvSpPr>
          <p:cNvPr id="11" name="矩形 10"/>
          <p:cNvSpPr/>
          <p:nvPr/>
        </p:nvSpPr>
        <p:spPr>
          <a:xfrm>
            <a:off x="2393653" y="2055136"/>
            <a:ext cx="936104" cy="248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01872" y="3218331"/>
            <a:ext cx="936104" cy="248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74998" y="4333921"/>
            <a:ext cx="1131163" cy="192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96244" y="3501008"/>
            <a:ext cx="1223412" cy="230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900" b="1" dirty="0" smtClean="0"/>
              <a:t>控制台內防火牆選單</a:t>
            </a:r>
            <a:endParaRPr lang="zh-TW" altLang="en-US" sz="9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763688" y="4581128"/>
            <a:ext cx="1223412" cy="230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900" b="1" dirty="0" smtClean="0"/>
              <a:t>變更防火牆設定選單</a:t>
            </a:r>
            <a:endParaRPr lang="zh-TW" altLang="en-US" sz="900" b="1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777298" y="620688"/>
            <a:ext cx="245088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79512" y="4005064"/>
            <a:ext cx="3489362" cy="24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79513" y="620688"/>
            <a:ext cx="3456384" cy="329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3707904" y="1916832"/>
            <a:ext cx="5433396" cy="4680520"/>
            <a:chOff x="3168839" y="620688"/>
            <a:chExt cx="6188485" cy="3912518"/>
          </a:xfrm>
        </p:grpSpPr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168839" y="620688"/>
              <a:ext cx="3347377" cy="391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58" name="Picture 6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516216" y="692696"/>
              <a:ext cx="2841108" cy="3825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email"/>
          <a:srcRect t="49929" b="13909"/>
          <a:stretch>
            <a:fillRect/>
          </a:stretch>
        </p:blipFill>
        <p:spPr bwMode="auto">
          <a:xfrm>
            <a:off x="6228184" y="800216"/>
            <a:ext cx="245088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7869" y="44624"/>
            <a:ext cx="7374505" cy="744081"/>
          </a:xfrm>
        </p:spPr>
        <p:txBody>
          <a:bodyPr/>
          <a:lstStyle/>
          <a:p>
            <a:r>
              <a:rPr lang="zh-TW" altLang="en-US" dirty="0" smtClean="0"/>
              <a:t>現場作業流程；</a:t>
            </a:r>
            <a:r>
              <a:rPr lang="en-US" altLang="zh-TW" sz="1800" dirty="0" smtClean="0"/>
              <a:t>Auto-Process </a:t>
            </a:r>
            <a:r>
              <a:rPr lang="zh-TW" altLang="en-US" sz="1800" dirty="0" smtClean="0"/>
              <a:t>病毒管制開放</a:t>
            </a:r>
            <a:endParaRPr lang="zh-TW" altLang="en-US" sz="1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1196752"/>
            <a:ext cx="4211687" cy="261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3861048"/>
            <a:ext cx="276437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868144" y="3861048"/>
            <a:ext cx="280831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43808" y="3861048"/>
            <a:ext cx="290676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標題 1"/>
          <p:cNvSpPr txBox="1">
            <a:spLocks/>
          </p:cNvSpPr>
          <p:nvPr/>
        </p:nvSpPr>
        <p:spPr bwMode="auto">
          <a:xfrm>
            <a:off x="527869" y="44624"/>
            <a:ext cx="7374505" cy="74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現場作業流程；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FTP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開通連線測試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3968" y="1196752"/>
            <a:ext cx="2800350" cy="253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4"/>
          <p:cNvSpPr>
            <a:spLocks noGrp="1"/>
          </p:cNvSpPr>
          <p:nvPr>
            <p:ph type="title"/>
          </p:nvPr>
        </p:nvSpPr>
        <p:spPr>
          <a:xfrm>
            <a:off x="1062038" y="2349500"/>
            <a:ext cx="7785100" cy="2700338"/>
          </a:xfrm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zh-TW"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DECO </a:t>
            </a:r>
            <a:r>
              <a:rPr sz="4000" dirty="0" err="1" smtClean="0">
                <a:solidFill>
                  <a:srgbClr val="404040"/>
                </a:solidFill>
                <a:ea typeface="文鼎黑體B"/>
                <a:cs typeface="文鼎黑體B"/>
              </a:rPr>
              <a:t>補值</a:t>
            </a:r>
            <a: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 </a:t>
            </a:r>
            <a:r>
              <a:rPr lang="en-US" altLang="zh-TW" sz="4000" dirty="0" smtClean="0">
                <a:solidFill>
                  <a:srgbClr val="404040"/>
                </a:solidFill>
                <a:ea typeface="文鼎黑體B"/>
                <a:cs typeface="文鼎黑體B"/>
              </a:rPr>
              <a:t>Auto-IT SOP </a:t>
            </a:r>
            <a: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  <a:t/>
            </a:r>
            <a:b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</a:br>
            <a: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  <a:t/>
            </a:r>
            <a:br>
              <a:rPr sz="4000" dirty="0" smtClean="0">
                <a:solidFill>
                  <a:srgbClr val="404040"/>
                </a:solidFill>
                <a:ea typeface="文鼎黑體B"/>
                <a:cs typeface="文鼎黑體B"/>
              </a:rPr>
            </a:br>
            <a:endParaRPr lang="en-US" altLang="zh-TW" sz="40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標題 1"/>
          <p:cNvSpPr>
            <a:spLocks noGrp="1"/>
          </p:cNvSpPr>
          <p:nvPr>
            <p:ph type="title"/>
          </p:nvPr>
        </p:nvSpPr>
        <p:spPr>
          <a:xfrm>
            <a:off x="431800" y="142875"/>
            <a:ext cx="7705725" cy="621829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Auto-IT </a:t>
            </a:r>
            <a:r>
              <a:rPr lang="zh-TW" altLang="en-US" dirty="0" smtClean="0"/>
              <a:t>錄製流程</a:t>
            </a:r>
          </a:p>
        </p:txBody>
      </p:sp>
      <p:sp>
        <p:nvSpPr>
          <p:cNvPr id="19" name="圓角化對角線角落矩形 18"/>
          <p:cNvSpPr/>
          <p:nvPr/>
        </p:nvSpPr>
        <p:spPr>
          <a:xfrm rot="16200000">
            <a:off x="3559391" y="-44479"/>
            <a:ext cx="990107" cy="4905547"/>
          </a:xfrm>
          <a:prstGeom prst="round2DiagRect">
            <a:avLst>
              <a:gd name="adj1" fmla="val 16667"/>
              <a:gd name="adj2" fmla="val 0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1376649" y="3286619"/>
            <a:ext cx="1395155" cy="720080"/>
          </a:xfrm>
          <a:prstGeom prst="roundRect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b="1" dirty="0" smtClean="0">
                <a:solidFill>
                  <a:prstClr val="white"/>
                </a:solidFill>
                <a:latin typeface="Gill Sans MT" pitchFamily="34" charset="0"/>
              </a:rPr>
              <a:t>SOP</a:t>
            </a: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提交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3221850" y="3286619"/>
            <a:ext cx="1350150" cy="720080"/>
          </a:xfrm>
          <a:prstGeom prst="roundRect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建立腳本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5022053" y="3286619"/>
            <a:ext cx="1305145" cy="720080"/>
          </a:xfrm>
          <a:prstGeom prst="roundRect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資料讀取</a:t>
            </a:r>
            <a:endParaRPr kumimoji="1" lang="en-US" altLang="zh-TW" sz="2000" b="1" dirty="0" smtClean="0">
              <a:solidFill>
                <a:prstClr val="white"/>
              </a:solidFill>
              <a:latin typeface="Gill Sans MT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自動補值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6777245" y="3286619"/>
            <a:ext cx="1350150" cy="720080"/>
          </a:xfrm>
          <a:prstGeom prst="roundRect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資料儲存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4" name="圓角化對角線角落矩形 23"/>
          <p:cNvSpPr/>
          <p:nvPr/>
        </p:nvSpPr>
        <p:spPr>
          <a:xfrm>
            <a:off x="1286635" y="3151605"/>
            <a:ext cx="6930770" cy="1035115"/>
          </a:xfrm>
          <a:prstGeom prst="round2Diag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2816805" y="3556649"/>
            <a:ext cx="360040" cy="270744"/>
          </a:xfrm>
          <a:prstGeom prst="rightArrow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4617005" y="3556649"/>
            <a:ext cx="360040" cy="270744"/>
          </a:xfrm>
          <a:prstGeom prst="rightArrow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6372200" y="3511644"/>
            <a:ext cx="360040" cy="270744"/>
          </a:xfrm>
          <a:prstGeom prst="rightArrow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887035" y="2048256"/>
            <a:ext cx="1350150" cy="7200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讀取資料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62018" y="3140968"/>
            <a:ext cx="109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u="sng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</a:rPr>
              <a:t>(</a:t>
            </a:r>
            <a:r>
              <a:rPr lang="en-US" altLang="zh-TW" b="1" u="sng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</a:rPr>
              <a:t>PC sys.</a:t>
            </a:r>
            <a:r>
              <a:rPr kumimoji="1" lang="en-US" altLang="zh-TW" b="1" u="sng" dirty="0" smtClean="0">
                <a:solidFill>
                  <a:srgbClr val="FF0000"/>
                </a:solidFill>
                <a:latin typeface="Gill Sans MT" pitchFamily="34" charset="0"/>
                <a:ea typeface="微軟正黑體" pitchFamily="34" charset="-120"/>
              </a:rPr>
              <a:t>)</a:t>
            </a:r>
            <a:endParaRPr kumimoji="1" lang="zh-TW" altLang="en-US" b="1" u="sng" dirty="0">
              <a:solidFill>
                <a:srgbClr val="FF0000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131840" y="2048256"/>
            <a:ext cx="1350150" cy="720080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資料上報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31" name="向右箭號 30"/>
          <p:cNvSpPr/>
          <p:nvPr/>
        </p:nvSpPr>
        <p:spPr>
          <a:xfrm rot="10800000">
            <a:off x="4481990" y="2273280"/>
            <a:ext cx="360040" cy="27074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2000" b="1">
              <a:solidFill>
                <a:prstClr val="white"/>
              </a:solidFill>
              <a:latin typeface="Gill Sans MT" pitchFamily="34" charset="0"/>
            </a:endParaRPr>
          </a:p>
        </p:txBody>
      </p:sp>
      <p:cxnSp>
        <p:nvCxnSpPr>
          <p:cNvPr id="33" name="圖案 32"/>
          <p:cNvCxnSpPr>
            <a:stCxn id="23" idx="0"/>
            <a:endCxn id="28" idx="3"/>
          </p:cNvCxnSpPr>
          <p:nvPr/>
        </p:nvCxnSpPr>
        <p:spPr>
          <a:xfrm rot="16200000" flipV="1">
            <a:off x="6405593" y="2239893"/>
            <a:ext cx="878324" cy="1215135"/>
          </a:xfrm>
          <a:prstGeom prst="bentConnector2">
            <a:avLst/>
          </a:prstGeom>
          <a:ln w="114300">
            <a:solidFill>
              <a:schemeClr val="tx2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圓角矩形 33"/>
          <p:cNvSpPr/>
          <p:nvPr/>
        </p:nvSpPr>
        <p:spPr>
          <a:xfrm>
            <a:off x="4436986" y="901355"/>
            <a:ext cx="1575174" cy="72008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b="1" dirty="0" smtClean="0">
                <a:solidFill>
                  <a:prstClr val="white"/>
                </a:solidFill>
                <a:latin typeface="Gill Sans MT" pitchFamily="34" charset="0"/>
              </a:rPr>
              <a:t>CIM</a:t>
            </a: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 </a:t>
            </a:r>
            <a:r>
              <a:rPr kumimoji="1" lang="en-US" altLang="zh-TW" sz="2000" b="1" dirty="0" smtClean="0">
                <a:solidFill>
                  <a:prstClr val="white"/>
                </a:solidFill>
                <a:latin typeface="Gill Sans MT" pitchFamily="34" charset="0"/>
              </a:rPr>
              <a:t>/ APC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cxnSp>
        <p:nvCxnSpPr>
          <p:cNvPr id="35" name="圖案 34"/>
          <p:cNvCxnSpPr>
            <a:endCxn id="34" idx="1"/>
          </p:cNvCxnSpPr>
          <p:nvPr/>
        </p:nvCxnSpPr>
        <p:spPr>
          <a:xfrm rot="5400000" flipH="1" flipV="1">
            <a:off x="3773528" y="1384795"/>
            <a:ext cx="786861" cy="540060"/>
          </a:xfrm>
          <a:prstGeom prst="bentConnector2">
            <a:avLst/>
          </a:prstGeom>
          <a:ln w="114300">
            <a:solidFill>
              <a:srgbClr val="92D05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圓角矩形 35"/>
          <p:cNvSpPr/>
          <p:nvPr/>
        </p:nvSpPr>
        <p:spPr>
          <a:xfrm>
            <a:off x="1716375" y="2071484"/>
            <a:ext cx="1350150" cy="7200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prstClr val="white"/>
                </a:solidFill>
                <a:latin typeface="Gill Sans MT" pitchFamily="34" charset="0"/>
              </a:rPr>
              <a:t>機台控制</a:t>
            </a:r>
            <a:endParaRPr kumimoji="1" lang="zh-TW" altLang="en-US" sz="2000" b="1" dirty="0">
              <a:solidFill>
                <a:prstClr val="white"/>
              </a:solidFill>
              <a:latin typeface="Gill Sans MT" pitchFamily="34" charset="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46575" y="901355"/>
            <a:ext cx="1575174" cy="72008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TW" altLang="en-US" sz="2000" b="1" dirty="0" smtClean="0">
                <a:solidFill>
                  <a:srgbClr val="FF0000"/>
                </a:solidFill>
                <a:latin typeface="Gill Sans MT" pitchFamily="34" charset="0"/>
              </a:rPr>
              <a:t>機台</a:t>
            </a:r>
            <a:r>
              <a:rPr kumimoji="1" lang="en-US" altLang="zh-TW" sz="2000" b="1" dirty="0" smtClean="0">
                <a:solidFill>
                  <a:srgbClr val="FF0000"/>
                </a:solidFill>
                <a:latin typeface="Gill Sans MT" pitchFamily="34" charset="0"/>
              </a:rPr>
              <a:t>recipe</a:t>
            </a:r>
            <a:r>
              <a:rPr kumimoji="1" lang="zh-TW" altLang="en-US" sz="2000" b="1" dirty="0" smtClean="0">
                <a:solidFill>
                  <a:srgbClr val="FF0000"/>
                </a:solidFill>
                <a:latin typeface="Gill Sans MT" pitchFamily="34" charset="0"/>
              </a:rPr>
              <a:t>修改</a:t>
            </a:r>
            <a:endParaRPr kumimoji="1" lang="zh-TW" altLang="en-US" sz="2000" b="1" dirty="0">
              <a:solidFill>
                <a:srgbClr val="FF0000"/>
              </a:solidFill>
              <a:latin typeface="Gill Sans MT" pitchFamily="34" charset="0"/>
            </a:endParaRPr>
          </a:p>
        </p:txBody>
      </p:sp>
      <p:cxnSp>
        <p:nvCxnSpPr>
          <p:cNvPr id="38" name="圖案 37"/>
          <p:cNvCxnSpPr/>
          <p:nvPr/>
        </p:nvCxnSpPr>
        <p:spPr>
          <a:xfrm rot="16200000" flipV="1">
            <a:off x="2130842" y="1426176"/>
            <a:ext cx="831867" cy="450051"/>
          </a:xfrm>
          <a:prstGeom prst="bentConnector2">
            <a:avLst/>
          </a:prstGeom>
          <a:ln w="1143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644008" y="4365104"/>
            <a:ext cx="4320480" cy="17235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marL="0" lvl="1" indent="-2286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凌華 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DEX-100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模組功能</a:t>
            </a:r>
            <a:endParaRPr lang="en-US" altLang="zh-TW" sz="14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1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可取代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腳本建立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即一串人為動作預錄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lvl="1" indent="-228600" eaLnBrk="0" hangingPunct="0">
              <a:buFont typeface="Wingdings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可取代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螢幕擷取</a:t>
            </a:r>
            <a:endParaRPr lang="en-US" altLang="zh-TW" sz="14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1" indent="-228600" eaLnBrk="0" hangingPunct="0">
              <a:buFont typeface="Wingdings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可取代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圖形文字轉換 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含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Deep Learning 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功能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lvl="1" indent="-228600" eaLnBrk="0" hangingPunct="0">
              <a:buFont typeface="Wingdings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可取代</a:t>
            </a:r>
            <a:r>
              <a:rPr lang="en-US" altLang="zh-TW" sz="1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非侵入式監控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只攔截滑鼠鍵盤與螢幕訊號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lvl="1" indent="-228600" eaLnBrk="0" hangingPunct="0">
              <a:buFont typeface="Wingdings" pitchFamily="2" charset="2"/>
              <a:buChar char="Ø"/>
              <a:defRPr/>
            </a:pPr>
            <a:endParaRPr lang="en-US" altLang="zh-TW" sz="14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1" indent="-228600" eaLnBrk="0" hangingPunct="0">
              <a:buFont typeface="Wingdings" pitchFamily="2" charset="2"/>
              <a:buChar char="Ø"/>
              <a:defRPr/>
            </a:pPr>
            <a:r>
              <a:rPr lang="zh-TW" altLang="en-US" sz="14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無法取代</a:t>
            </a:r>
            <a:r>
              <a:rPr lang="zh-TW" altLang="en-US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；部分設備電腦效能不佳或無法建立</a:t>
            </a:r>
            <a:r>
              <a:rPr lang="en-US" altLang="zh-TW" sz="1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FTP</a:t>
            </a:r>
          </a:p>
          <a:p>
            <a:pPr marL="0" lvl="1" indent="-228600" eaLnBrk="0" hangingPunct="0">
              <a:buFont typeface="Wingdings" pitchFamily="2" charset="2"/>
              <a:buChar char="Ø"/>
              <a:defRPr/>
            </a:pPr>
            <a:endParaRPr lang="en-US" altLang="zh-TW" sz="14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>
            <a:lum bright="-30000" contrast="40000"/>
          </a:blip>
          <a:srcRect/>
          <a:stretch>
            <a:fillRect/>
          </a:stretch>
        </p:blipFill>
        <p:spPr bwMode="auto">
          <a:xfrm>
            <a:off x="72008" y="4239376"/>
            <a:ext cx="4644008" cy="257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文字方塊 41"/>
          <p:cNvSpPr txBox="1"/>
          <p:nvPr/>
        </p:nvSpPr>
        <p:spPr>
          <a:xfrm>
            <a:off x="395536" y="191683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u="sng" dirty="0" smtClean="0">
                <a:solidFill>
                  <a:srgbClr val="0000FF"/>
                </a:solidFill>
                <a:latin typeface="Gill Sans MT" pitchFamily="34" charset="0"/>
                <a:ea typeface="微軟正黑體" pitchFamily="34" charset="-120"/>
              </a:rPr>
              <a:t>(</a:t>
            </a:r>
            <a:r>
              <a:rPr lang="en-US" altLang="zh-TW" b="1" u="sng" dirty="0" smtClean="0">
                <a:solidFill>
                  <a:srgbClr val="0000FF"/>
                </a:solidFill>
                <a:latin typeface="Gill Sans MT" pitchFamily="34" charset="0"/>
                <a:ea typeface="微軟正黑體" pitchFamily="34" charset="-120"/>
              </a:rPr>
              <a:t>PLC</a:t>
            </a:r>
            <a:r>
              <a:rPr lang="zh-TW" altLang="en-US" b="1" u="sng" dirty="0" smtClean="0">
                <a:solidFill>
                  <a:srgbClr val="0000FF"/>
                </a:solidFill>
                <a:latin typeface="Gill Sans MT" pitchFamily="34" charset="0"/>
                <a:ea typeface="微軟正黑體" pitchFamily="34" charset="-120"/>
              </a:rPr>
              <a:t> </a:t>
            </a:r>
            <a:r>
              <a:rPr lang="en-US" altLang="zh-TW" b="1" u="sng" dirty="0" smtClean="0">
                <a:solidFill>
                  <a:srgbClr val="0000FF"/>
                </a:solidFill>
                <a:latin typeface="Gill Sans MT" pitchFamily="34" charset="0"/>
                <a:ea typeface="微軟正黑體" pitchFamily="34" charset="-120"/>
              </a:rPr>
              <a:t>sys.</a:t>
            </a:r>
            <a:r>
              <a:rPr kumimoji="1" lang="en-US" altLang="zh-TW" b="1" u="sng" dirty="0" smtClean="0">
                <a:solidFill>
                  <a:srgbClr val="0000FF"/>
                </a:solidFill>
                <a:latin typeface="Gill Sans MT" pitchFamily="34" charset="0"/>
                <a:ea typeface="微軟正黑體" pitchFamily="34" charset="-120"/>
              </a:rPr>
              <a:t>)</a:t>
            </a:r>
            <a:endParaRPr kumimoji="1" lang="zh-TW" altLang="en-US" b="1" u="sng" dirty="0">
              <a:solidFill>
                <a:srgbClr val="0000FF"/>
              </a:solidFill>
              <a:latin typeface="Gill Sans MT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49E9A"/>
        </a:solidFill>
        <a:ln>
          <a:noFill/>
        </a:ln>
      </a:spPr>
      <a:bodyPr rtlCol="0" anchor="ctr"/>
      <a:lstStyle>
        <a:defPPr algn="ctr">
          <a:defRPr sz="2000" b="1">
            <a:latin typeface="Gill Sans M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833</Words>
  <Application>Microsoft Office PowerPoint</Application>
  <PresentationFormat>如螢幕大小 (4:3)</PresentationFormat>
  <Paragraphs>148</Paragraphs>
  <Slides>21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2" baseType="lpstr">
      <vt:lpstr>Arial Unicode MS</vt:lpstr>
      <vt:lpstr>文鼎黑體B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1_Office 佈景主題</vt:lpstr>
      <vt:lpstr>專案評估報告</vt:lpstr>
      <vt:lpstr>PowerPoint 簡報</vt:lpstr>
      <vt:lpstr>現場作業流程 – 欄位資料寫入確認方式</vt:lpstr>
      <vt:lpstr>PowerPoint 簡報</vt:lpstr>
      <vt:lpstr>現場作業流程；FTP防火牆設定開放</vt:lpstr>
      <vt:lpstr>現場作業流程；Auto-Process 病毒管制開放</vt:lpstr>
      <vt:lpstr>PowerPoint 簡報</vt:lpstr>
      <vt:lpstr>DECO 補值 Auto-IT SOP   </vt:lpstr>
      <vt:lpstr>Auto-IT 錄製流程</vt:lpstr>
      <vt:lpstr>Auto-IT 錄製流程</vt:lpstr>
      <vt:lpstr>Auto-IT 錄製流程</vt:lpstr>
      <vt:lpstr>Auto-IT 錄製流程</vt:lpstr>
      <vt:lpstr>Auto-IT 錄製流程</vt:lpstr>
      <vt:lpstr>Auto-IT 錄製流程</vt:lpstr>
      <vt:lpstr>DECO 補值 Auto-IT 上線測試   </vt:lpstr>
      <vt:lpstr>Auto-IT 上線測試 – 開發中</vt:lpstr>
      <vt:lpstr>Auto-IT 上線測試 – 開發中</vt:lpstr>
      <vt:lpstr>失效與監控機制</vt:lpstr>
      <vt:lpstr>落地實際效益</vt:lpstr>
      <vt:lpstr>專案平展限制式</vt:lpstr>
      <vt:lpstr>PowerPoint 簡報</vt:lpstr>
    </vt:vector>
  </TitlesOfParts>
  <Company>AUO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JasonCheng</dc:creator>
  <cp:lastModifiedBy>2007072 陳泓量</cp:lastModifiedBy>
  <cp:revision>11</cp:revision>
  <dcterms:created xsi:type="dcterms:W3CDTF">2020-02-18T05:25:31Z</dcterms:created>
  <dcterms:modified xsi:type="dcterms:W3CDTF">2020-07-13T07:26:59Z</dcterms:modified>
</cp:coreProperties>
</file>